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44" r:id="rId1"/>
  </p:sldMasterIdLst>
  <p:notesMasterIdLst>
    <p:notesMasterId r:id="rId47"/>
  </p:notesMasterIdLst>
  <p:sldIdLst>
    <p:sldId id="256" r:id="rId2"/>
    <p:sldId id="258" r:id="rId3"/>
    <p:sldId id="301" r:id="rId4"/>
    <p:sldId id="302" r:id="rId5"/>
    <p:sldId id="303" r:id="rId6"/>
    <p:sldId id="266" r:id="rId7"/>
    <p:sldId id="269" r:id="rId8"/>
    <p:sldId id="304" r:id="rId9"/>
    <p:sldId id="305" r:id="rId10"/>
    <p:sldId id="268" r:id="rId11"/>
    <p:sldId id="306" r:id="rId12"/>
    <p:sldId id="274" r:id="rId13"/>
    <p:sldId id="275" r:id="rId14"/>
    <p:sldId id="307" r:id="rId15"/>
    <p:sldId id="308" r:id="rId16"/>
    <p:sldId id="276" r:id="rId17"/>
    <p:sldId id="309" r:id="rId18"/>
    <p:sldId id="310" r:id="rId19"/>
    <p:sldId id="277" r:id="rId20"/>
    <p:sldId id="278" r:id="rId21"/>
    <p:sldId id="279" r:id="rId22"/>
    <p:sldId id="315" r:id="rId23"/>
    <p:sldId id="316" r:id="rId24"/>
    <p:sldId id="280" r:id="rId25"/>
    <p:sldId id="281" r:id="rId26"/>
    <p:sldId id="282" r:id="rId27"/>
    <p:sldId id="283" r:id="rId28"/>
    <p:sldId id="321" r:id="rId29"/>
    <p:sldId id="284" r:id="rId30"/>
    <p:sldId id="285" r:id="rId31"/>
    <p:sldId id="317" r:id="rId32"/>
    <p:sldId id="318" r:id="rId33"/>
    <p:sldId id="319" r:id="rId34"/>
    <p:sldId id="286" r:id="rId35"/>
    <p:sldId id="312" r:id="rId36"/>
    <p:sldId id="287" r:id="rId37"/>
    <p:sldId id="313" r:id="rId38"/>
    <p:sldId id="288" r:id="rId39"/>
    <p:sldId id="314" r:id="rId40"/>
    <p:sldId id="289" r:id="rId41"/>
    <p:sldId id="290" r:id="rId42"/>
    <p:sldId id="322" r:id="rId43"/>
    <p:sldId id="291" r:id="rId44"/>
    <p:sldId id="300" r:id="rId45"/>
    <p:sldId id="298" r:id="rId46"/>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E1B54-69BE-4972-8990-827366DC8558}" type="datetimeFigureOut">
              <a:rPr lang="nl-BE" smtClean="0"/>
              <a:t>3/09/2015</a:t>
            </a:fld>
            <a:endParaRPr lang="nl-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2FA3CB-C238-433C-A5ED-B6E597A3298D}" type="slidenum">
              <a:rPr lang="nl-BE" smtClean="0"/>
              <a:t>‹nr.›</a:t>
            </a:fld>
            <a:endParaRPr lang="nl-BE"/>
          </a:p>
        </p:txBody>
      </p:sp>
    </p:spTree>
    <p:extLst>
      <p:ext uri="{BB962C8B-B14F-4D97-AF65-F5344CB8AC3E}">
        <p14:creationId xmlns:p14="http://schemas.microsoft.com/office/powerpoint/2010/main" val="84838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2</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21</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24</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25</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26</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27</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29</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30</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34</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35</a:t>
            </a:fld>
            <a:endParaRPr lang="nl-BE"/>
          </a:p>
        </p:txBody>
      </p:sp>
    </p:spTree>
    <p:extLst>
      <p:ext uri="{BB962C8B-B14F-4D97-AF65-F5344CB8AC3E}">
        <p14:creationId xmlns:p14="http://schemas.microsoft.com/office/powerpoint/2010/main" val="501602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36</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6</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37</a:t>
            </a:fld>
            <a:endParaRPr lang="nl-BE"/>
          </a:p>
        </p:txBody>
      </p:sp>
    </p:spTree>
    <p:extLst>
      <p:ext uri="{BB962C8B-B14F-4D97-AF65-F5344CB8AC3E}">
        <p14:creationId xmlns:p14="http://schemas.microsoft.com/office/powerpoint/2010/main" val="42325786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38</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39</a:t>
            </a:fld>
            <a:endParaRPr lang="nl-BE"/>
          </a:p>
        </p:txBody>
      </p:sp>
    </p:spTree>
    <p:extLst>
      <p:ext uri="{BB962C8B-B14F-4D97-AF65-F5344CB8AC3E}">
        <p14:creationId xmlns:p14="http://schemas.microsoft.com/office/powerpoint/2010/main" val="42563040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40</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41</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43</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44</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45</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7</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10</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12</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13</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16</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19</a:t>
            </a:fld>
            <a:endParaRPr lang="nl-BE"/>
          </a:p>
        </p:txBody>
      </p:sp>
    </p:spTree>
    <p:extLst>
      <p:ext uri="{BB962C8B-B14F-4D97-AF65-F5344CB8AC3E}">
        <p14:creationId xmlns:p14="http://schemas.microsoft.com/office/powerpoint/2010/main" val="1158927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E72FA3CB-C238-433C-A5ED-B6E597A3298D}" type="slidenum">
              <a:rPr lang="nl-BE" smtClean="0"/>
              <a:t>20</a:t>
            </a:fld>
            <a:endParaRPr lang="nl-BE"/>
          </a:p>
        </p:txBody>
      </p:sp>
    </p:spTree>
    <p:extLst>
      <p:ext uri="{BB962C8B-B14F-4D97-AF65-F5344CB8AC3E}">
        <p14:creationId xmlns:p14="http://schemas.microsoft.com/office/powerpoint/2010/main" val="1158927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nl-NL" smtClean="0"/>
              <a:t>Klik om de stijl te bewerken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AA06F14C-D6F1-4547-9C58-667CA8B35866}" type="datetime1">
              <a:rPr lang="nl-BE" smtClean="0"/>
              <a:t>3/09/2015</a:t>
            </a:fld>
            <a:endParaRPr lang="nl-BE"/>
          </a:p>
        </p:txBody>
      </p:sp>
      <p:sp>
        <p:nvSpPr>
          <p:cNvPr id="5" name="Footer Placeholder 4"/>
          <p:cNvSpPr>
            <a:spLocks noGrp="1"/>
          </p:cNvSpPr>
          <p:nvPr>
            <p:ph type="ftr" sz="quarter" idx="11"/>
          </p:nvPr>
        </p:nvSpPr>
        <p:spPr/>
        <p:txBody>
          <a:bodyPr/>
          <a:lstStyle/>
          <a:p>
            <a:r>
              <a:rPr lang="nl-BE" smtClean="0"/>
              <a:t>werkingsverslag en kwaliteitsverslag 2013, kwaliteitsplan 2014</a:t>
            </a:r>
            <a:endParaRPr lang="nl-BE"/>
          </a:p>
        </p:txBody>
      </p:sp>
      <p:sp>
        <p:nvSpPr>
          <p:cNvPr id="6" name="Slide Number Placeholder 5"/>
          <p:cNvSpPr>
            <a:spLocks noGrp="1"/>
          </p:cNvSpPr>
          <p:nvPr>
            <p:ph type="sldNum" sz="quarter" idx="12"/>
          </p:nvPr>
        </p:nvSpPr>
        <p:spPr/>
        <p:txBody>
          <a:bodyPr/>
          <a:lstStyle/>
          <a:p>
            <a:fld id="{2B51273F-E259-47A6-9E86-BBD9EBFD6662}" type="slidenum">
              <a:rPr lang="nl-BE" smtClean="0"/>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41030961-E42A-483F-8AEF-1CEFF40D8C0B}" type="datetime1">
              <a:rPr lang="nl-BE" smtClean="0"/>
              <a:t>3/09/2015</a:t>
            </a:fld>
            <a:endParaRPr lang="nl-BE"/>
          </a:p>
        </p:txBody>
      </p:sp>
      <p:sp>
        <p:nvSpPr>
          <p:cNvPr id="5" name="Footer Placeholder 4"/>
          <p:cNvSpPr>
            <a:spLocks noGrp="1"/>
          </p:cNvSpPr>
          <p:nvPr>
            <p:ph type="ftr" sz="quarter" idx="11"/>
          </p:nvPr>
        </p:nvSpPr>
        <p:spPr/>
        <p:txBody>
          <a:bodyPr/>
          <a:lstStyle/>
          <a:p>
            <a:r>
              <a:rPr lang="nl-BE" smtClean="0"/>
              <a:t>werkingsverslag en kwaliteitsverslag 2013, kwaliteitsplan 2014</a:t>
            </a:r>
            <a:endParaRPr lang="nl-BE"/>
          </a:p>
        </p:txBody>
      </p:sp>
      <p:sp>
        <p:nvSpPr>
          <p:cNvPr id="6" name="Slide Number Placeholder 5"/>
          <p:cNvSpPr>
            <a:spLocks noGrp="1"/>
          </p:cNvSpPr>
          <p:nvPr>
            <p:ph type="sldNum" sz="quarter" idx="12"/>
          </p:nvPr>
        </p:nvSpPr>
        <p:spPr/>
        <p:txBody>
          <a:bodyPr/>
          <a:lstStyle/>
          <a:p>
            <a:fld id="{2B51273F-E259-47A6-9E86-BBD9EBFD6662}" type="slidenum">
              <a:rPr lang="nl-BE" smtClean="0"/>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BC6E03BB-7907-463C-BB15-047B50716AF1}" type="datetime1">
              <a:rPr lang="nl-BE" smtClean="0"/>
              <a:t>3/09/2015</a:t>
            </a:fld>
            <a:endParaRPr lang="nl-BE"/>
          </a:p>
        </p:txBody>
      </p:sp>
      <p:sp>
        <p:nvSpPr>
          <p:cNvPr id="5" name="Footer Placeholder 4"/>
          <p:cNvSpPr>
            <a:spLocks noGrp="1"/>
          </p:cNvSpPr>
          <p:nvPr>
            <p:ph type="ftr" sz="quarter" idx="11"/>
          </p:nvPr>
        </p:nvSpPr>
        <p:spPr/>
        <p:txBody>
          <a:bodyPr/>
          <a:lstStyle/>
          <a:p>
            <a:r>
              <a:rPr lang="nl-BE" smtClean="0"/>
              <a:t>werkingsverslag en kwaliteitsverslag 2013, kwaliteitsplan 2014</a:t>
            </a:r>
            <a:endParaRPr lang="nl-BE"/>
          </a:p>
        </p:txBody>
      </p:sp>
      <p:sp>
        <p:nvSpPr>
          <p:cNvPr id="6" name="Slide Number Placeholder 5"/>
          <p:cNvSpPr>
            <a:spLocks noGrp="1"/>
          </p:cNvSpPr>
          <p:nvPr>
            <p:ph type="sldNum" sz="quarter" idx="12"/>
          </p:nvPr>
        </p:nvSpPr>
        <p:spPr/>
        <p:txBody>
          <a:bodyPr/>
          <a:lstStyle/>
          <a:p>
            <a:fld id="{2B51273F-E259-47A6-9E86-BBD9EBFD6662}" type="slidenum">
              <a:rPr lang="nl-BE" smtClean="0"/>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AD2A456A-51F9-437F-9175-A61E57C965D4}" type="datetime1">
              <a:rPr lang="nl-BE" smtClean="0"/>
              <a:t>3/09/2015</a:t>
            </a:fld>
            <a:endParaRPr lang="nl-BE"/>
          </a:p>
        </p:txBody>
      </p:sp>
      <p:sp>
        <p:nvSpPr>
          <p:cNvPr id="5" name="Footer Placeholder 4"/>
          <p:cNvSpPr>
            <a:spLocks noGrp="1"/>
          </p:cNvSpPr>
          <p:nvPr>
            <p:ph type="ftr" sz="quarter" idx="11"/>
          </p:nvPr>
        </p:nvSpPr>
        <p:spPr/>
        <p:txBody>
          <a:bodyPr/>
          <a:lstStyle/>
          <a:p>
            <a:r>
              <a:rPr lang="nl-BE" smtClean="0"/>
              <a:t>werkingsverslag en kwaliteitsverslag 2013, kwaliteitsplan 2014</a:t>
            </a:r>
            <a:endParaRPr lang="nl-BE"/>
          </a:p>
        </p:txBody>
      </p:sp>
      <p:sp>
        <p:nvSpPr>
          <p:cNvPr id="6" name="Slide Number Placeholder 5"/>
          <p:cNvSpPr>
            <a:spLocks noGrp="1"/>
          </p:cNvSpPr>
          <p:nvPr>
            <p:ph type="sldNum" sz="quarter" idx="12"/>
          </p:nvPr>
        </p:nvSpPr>
        <p:spPr/>
        <p:txBody>
          <a:bodyPr/>
          <a:lstStyle/>
          <a:p>
            <a:fld id="{2B51273F-E259-47A6-9E86-BBD9EBFD6662}" type="slidenum">
              <a:rPr lang="nl-BE" smtClean="0"/>
              <a:t>‹nr.›</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nl-NL" smtClean="0"/>
              <a:t>Klik om de stijl te bewerken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nl-NL" smtClean="0"/>
              <a:t>Klik om de modelstijlen te bewerken</a:t>
            </a:r>
          </a:p>
        </p:txBody>
      </p:sp>
      <p:sp>
        <p:nvSpPr>
          <p:cNvPr id="4" name="Date Placeholder 3"/>
          <p:cNvSpPr>
            <a:spLocks noGrp="1"/>
          </p:cNvSpPr>
          <p:nvPr>
            <p:ph type="dt" sz="half" idx="10"/>
          </p:nvPr>
        </p:nvSpPr>
        <p:spPr/>
        <p:txBody>
          <a:bodyPr/>
          <a:lstStyle/>
          <a:p>
            <a:fld id="{880767E7-E035-476C-B696-8941E6D62C6D}" type="datetime1">
              <a:rPr lang="nl-BE" smtClean="0"/>
              <a:t>3/09/2015</a:t>
            </a:fld>
            <a:endParaRPr lang="nl-BE"/>
          </a:p>
        </p:txBody>
      </p:sp>
      <p:sp>
        <p:nvSpPr>
          <p:cNvPr id="5" name="Footer Placeholder 4"/>
          <p:cNvSpPr>
            <a:spLocks noGrp="1"/>
          </p:cNvSpPr>
          <p:nvPr>
            <p:ph type="ftr" sz="quarter" idx="11"/>
          </p:nvPr>
        </p:nvSpPr>
        <p:spPr/>
        <p:txBody>
          <a:bodyPr/>
          <a:lstStyle/>
          <a:p>
            <a:r>
              <a:rPr lang="nl-BE" smtClean="0"/>
              <a:t>werkingsverslag en kwaliteitsverslag 2013, kwaliteitsplan 2014</a:t>
            </a:r>
            <a:endParaRPr lang="nl-BE"/>
          </a:p>
        </p:txBody>
      </p:sp>
      <p:sp>
        <p:nvSpPr>
          <p:cNvPr id="6" name="Slide Number Placeholder 5"/>
          <p:cNvSpPr>
            <a:spLocks noGrp="1"/>
          </p:cNvSpPr>
          <p:nvPr>
            <p:ph type="sldNum" sz="quarter" idx="12"/>
          </p:nvPr>
        </p:nvSpPr>
        <p:spPr/>
        <p:txBody>
          <a:bodyPr/>
          <a:lstStyle/>
          <a:p>
            <a:fld id="{2B51273F-E259-47A6-9E86-BBD9EBFD6662}" type="slidenum">
              <a:rPr lang="nl-BE" smtClean="0"/>
              <a:t>‹nr.›</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89A29027-C297-47E6-A3B6-27D0055055C6}" type="datetime1">
              <a:rPr lang="nl-BE" smtClean="0"/>
              <a:t>3/09/2015</a:t>
            </a:fld>
            <a:endParaRPr lang="nl-BE"/>
          </a:p>
        </p:txBody>
      </p:sp>
      <p:sp>
        <p:nvSpPr>
          <p:cNvPr id="6" name="Footer Placeholder 5"/>
          <p:cNvSpPr>
            <a:spLocks noGrp="1"/>
          </p:cNvSpPr>
          <p:nvPr>
            <p:ph type="ftr" sz="quarter" idx="11"/>
          </p:nvPr>
        </p:nvSpPr>
        <p:spPr/>
        <p:txBody>
          <a:bodyPr/>
          <a:lstStyle/>
          <a:p>
            <a:r>
              <a:rPr lang="nl-BE" smtClean="0"/>
              <a:t>werkingsverslag en kwaliteitsverslag 2013, kwaliteitsplan 2014</a:t>
            </a:r>
            <a:endParaRPr lang="nl-BE"/>
          </a:p>
        </p:txBody>
      </p:sp>
      <p:sp>
        <p:nvSpPr>
          <p:cNvPr id="7" name="Slide Number Placeholder 6"/>
          <p:cNvSpPr>
            <a:spLocks noGrp="1"/>
          </p:cNvSpPr>
          <p:nvPr>
            <p:ph type="sldNum" sz="quarter" idx="12"/>
          </p:nvPr>
        </p:nvSpPr>
        <p:spPr/>
        <p:txBody>
          <a:bodyPr/>
          <a:lstStyle/>
          <a:p>
            <a:fld id="{2B51273F-E259-47A6-9E86-BBD9EBFD6662}" type="slidenum">
              <a:rPr lang="nl-BE" smtClean="0"/>
              <a:t>‹nr.›</a:t>
            </a:fld>
            <a:endParaRPr lang="nl-BE"/>
          </a:p>
        </p:txBody>
      </p:sp>
      <p:sp>
        <p:nvSpPr>
          <p:cNvPr id="8" name="Title 7"/>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nl-NL" smtClean="0"/>
              <a:t>Klik om de modelstijlen te bewerken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nl-NL" smtClean="0"/>
              <a:t>Klik om de modelstijlen te bewerken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C608B00F-216A-49BA-921C-D28A5084B0E7}" type="datetime1">
              <a:rPr lang="nl-BE" smtClean="0"/>
              <a:t>3/09/2015</a:t>
            </a:fld>
            <a:endParaRPr lang="nl-BE"/>
          </a:p>
        </p:txBody>
      </p:sp>
      <p:sp>
        <p:nvSpPr>
          <p:cNvPr id="8" name="Footer Placeholder 7"/>
          <p:cNvSpPr>
            <a:spLocks noGrp="1"/>
          </p:cNvSpPr>
          <p:nvPr>
            <p:ph type="ftr" sz="quarter" idx="11"/>
          </p:nvPr>
        </p:nvSpPr>
        <p:spPr/>
        <p:txBody>
          <a:bodyPr/>
          <a:lstStyle/>
          <a:p>
            <a:r>
              <a:rPr lang="nl-BE" smtClean="0"/>
              <a:t>werkingsverslag en kwaliteitsverslag 2013, kwaliteitsplan 2014</a:t>
            </a:r>
            <a:endParaRPr lang="nl-BE"/>
          </a:p>
        </p:txBody>
      </p:sp>
      <p:sp>
        <p:nvSpPr>
          <p:cNvPr id="9" name="Slide Number Placeholder 8"/>
          <p:cNvSpPr>
            <a:spLocks noGrp="1"/>
          </p:cNvSpPr>
          <p:nvPr>
            <p:ph type="sldNum" sz="quarter" idx="12"/>
          </p:nvPr>
        </p:nvSpPr>
        <p:spPr/>
        <p:txBody>
          <a:bodyPr/>
          <a:lstStyle/>
          <a:p>
            <a:fld id="{2B51273F-E259-47A6-9E86-BBD9EBFD6662}" type="slidenum">
              <a:rPr lang="nl-BE" smtClean="0"/>
              <a:t>‹nr.›</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564181EC-0F1A-4056-8EAE-99A982D6BB50}" type="datetime1">
              <a:rPr lang="nl-BE" smtClean="0"/>
              <a:t>3/09/2015</a:t>
            </a:fld>
            <a:endParaRPr lang="nl-BE"/>
          </a:p>
        </p:txBody>
      </p:sp>
      <p:sp>
        <p:nvSpPr>
          <p:cNvPr id="4" name="Footer Placeholder 3"/>
          <p:cNvSpPr>
            <a:spLocks noGrp="1"/>
          </p:cNvSpPr>
          <p:nvPr>
            <p:ph type="ftr" sz="quarter" idx="11"/>
          </p:nvPr>
        </p:nvSpPr>
        <p:spPr/>
        <p:txBody>
          <a:bodyPr/>
          <a:lstStyle/>
          <a:p>
            <a:r>
              <a:rPr lang="nl-BE" smtClean="0"/>
              <a:t>werkingsverslag en kwaliteitsverslag 2013, kwaliteitsplan 2014</a:t>
            </a:r>
            <a:endParaRPr lang="nl-BE"/>
          </a:p>
        </p:txBody>
      </p:sp>
      <p:sp>
        <p:nvSpPr>
          <p:cNvPr id="5" name="Slide Number Placeholder 4"/>
          <p:cNvSpPr>
            <a:spLocks noGrp="1"/>
          </p:cNvSpPr>
          <p:nvPr>
            <p:ph type="sldNum" sz="quarter" idx="12"/>
          </p:nvPr>
        </p:nvSpPr>
        <p:spPr/>
        <p:txBody>
          <a:bodyPr/>
          <a:lstStyle/>
          <a:p>
            <a:fld id="{2B51273F-E259-47A6-9E86-BBD9EBFD6662}" type="slidenum">
              <a:rPr lang="nl-BE" smtClean="0"/>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BB87C-C101-4494-BB10-F819C42CB0EA}" type="datetime1">
              <a:rPr lang="nl-BE" smtClean="0"/>
              <a:t>3/09/2015</a:t>
            </a:fld>
            <a:endParaRPr lang="nl-BE"/>
          </a:p>
        </p:txBody>
      </p:sp>
      <p:sp>
        <p:nvSpPr>
          <p:cNvPr id="3" name="Footer Placeholder 2"/>
          <p:cNvSpPr>
            <a:spLocks noGrp="1"/>
          </p:cNvSpPr>
          <p:nvPr>
            <p:ph type="ftr" sz="quarter" idx="11"/>
          </p:nvPr>
        </p:nvSpPr>
        <p:spPr/>
        <p:txBody>
          <a:bodyPr/>
          <a:lstStyle/>
          <a:p>
            <a:r>
              <a:rPr lang="nl-BE" smtClean="0"/>
              <a:t>werkingsverslag en kwaliteitsverslag 2013, kwaliteitsplan 2014</a:t>
            </a:r>
            <a:endParaRPr lang="nl-BE"/>
          </a:p>
        </p:txBody>
      </p:sp>
      <p:sp>
        <p:nvSpPr>
          <p:cNvPr id="4" name="Slide Number Placeholder 3"/>
          <p:cNvSpPr>
            <a:spLocks noGrp="1"/>
          </p:cNvSpPr>
          <p:nvPr>
            <p:ph type="sldNum" sz="quarter" idx="12"/>
          </p:nvPr>
        </p:nvSpPr>
        <p:spPr/>
        <p:txBody>
          <a:bodyPr/>
          <a:lstStyle/>
          <a:p>
            <a:fld id="{2B51273F-E259-47A6-9E86-BBD9EBFD6662}" type="slidenum">
              <a:rPr lang="nl-BE" smtClean="0"/>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nl-NL" smtClean="0"/>
              <a:t>Klik om de stijl te bewerken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nl-NL" smtClean="0"/>
              <a:t>Klik om de modelstijlen te bewerken</a:t>
            </a:r>
          </a:p>
        </p:txBody>
      </p:sp>
      <p:sp>
        <p:nvSpPr>
          <p:cNvPr id="5" name="Date Placeholder 4"/>
          <p:cNvSpPr>
            <a:spLocks noGrp="1"/>
          </p:cNvSpPr>
          <p:nvPr>
            <p:ph type="dt" sz="half" idx="10"/>
          </p:nvPr>
        </p:nvSpPr>
        <p:spPr/>
        <p:txBody>
          <a:bodyPr/>
          <a:lstStyle/>
          <a:p>
            <a:fld id="{341C84BA-DC7C-44A1-A3B7-6542219B1C58}" type="datetime1">
              <a:rPr lang="nl-BE" smtClean="0"/>
              <a:t>3/09/2015</a:t>
            </a:fld>
            <a:endParaRPr lang="nl-BE"/>
          </a:p>
        </p:txBody>
      </p:sp>
      <p:sp>
        <p:nvSpPr>
          <p:cNvPr id="6" name="Footer Placeholder 5"/>
          <p:cNvSpPr>
            <a:spLocks noGrp="1"/>
          </p:cNvSpPr>
          <p:nvPr>
            <p:ph type="ftr" sz="quarter" idx="11"/>
          </p:nvPr>
        </p:nvSpPr>
        <p:spPr/>
        <p:txBody>
          <a:bodyPr/>
          <a:lstStyle>
            <a:lvl1pPr>
              <a:defRPr>
                <a:solidFill>
                  <a:schemeClr val="tx2"/>
                </a:solidFill>
              </a:defRPr>
            </a:lvl1pPr>
          </a:lstStyle>
          <a:p>
            <a:r>
              <a:rPr lang="nl-BE" smtClean="0"/>
              <a:t>werkingsverslag en kwaliteitsverslag 2013, kwaliteitsplan 2014</a:t>
            </a:r>
            <a:endParaRPr lang="nl-BE"/>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B51273F-E259-47A6-9E86-BBD9EBFD6662}" type="slidenum">
              <a:rPr lang="nl-BE" smtClean="0"/>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nl-NL" smtClean="0"/>
              <a:t>Klik op het pictogram als u een afbeelding wilt toevoegen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nl-NL" smtClean="0"/>
              <a:t>Klik om de stijl te bewerken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CDD1EF5A-21F2-428F-939F-391D02BB7357}" type="datetime1">
              <a:rPr lang="nl-BE" smtClean="0"/>
              <a:t>3/09/2015</a:t>
            </a:fld>
            <a:endParaRPr lang="nl-BE"/>
          </a:p>
        </p:txBody>
      </p:sp>
      <p:sp>
        <p:nvSpPr>
          <p:cNvPr id="6" name="Footer Placeholder 5"/>
          <p:cNvSpPr>
            <a:spLocks noGrp="1"/>
          </p:cNvSpPr>
          <p:nvPr>
            <p:ph type="ftr" sz="quarter" idx="11"/>
          </p:nvPr>
        </p:nvSpPr>
        <p:spPr/>
        <p:txBody>
          <a:bodyPr/>
          <a:lstStyle/>
          <a:p>
            <a:r>
              <a:rPr lang="nl-BE" smtClean="0"/>
              <a:t>werkingsverslag en kwaliteitsverslag 2013, kwaliteitsplan 2014</a:t>
            </a:r>
            <a:endParaRPr lang="nl-BE"/>
          </a:p>
        </p:txBody>
      </p:sp>
      <p:sp>
        <p:nvSpPr>
          <p:cNvPr id="7" name="Slide Number Placeholder 6"/>
          <p:cNvSpPr>
            <a:spLocks noGrp="1"/>
          </p:cNvSpPr>
          <p:nvPr>
            <p:ph type="sldNum" sz="quarter" idx="12"/>
          </p:nvPr>
        </p:nvSpPr>
        <p:spPr/>
        <p:txBody>
          <a:bodyPr/>
          <a:lstStyle/>
          <a:p>
            <a:fld id="{2B51273F-E259-47A6-9E86-BBD9EBFD6662}" type="slidenum">
              <a:rPr lang="nl-BE" smtClean="0"/>
              <a:t>‹nr.›</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nl-NL" smtClean="0"/>
              <a:t>Klik om de stijl te bewerken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9632A23-598A-4436-8C27-BFEA89D43980}" type="datetime1">
              <a:rPr lang="nl-BE" smtClean="0"/>
              <a:t>3/09/2015</a:t>
            </a:fld>
            <a:endParaRPr lang="nl-BE"/>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r>
              <a:rPr lang="nl-BE" smtClean="0"/>
              <a:t>werkingsverslag en kwaliteitsverslag 2013, kwaliteitsplan 2014</a:t>
            </a:r>
            <a:endParaRPr lang="nl-BE"/>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B51273F-E259-47A6-9E86-BBD9EBFD6662}" type="slidenum">
              <a:rPr lang="nl-BE" smtClean="0"/>
              <a:t>‹nr.›</a:t>
            </a:fld>
            <a:endParaRPr lang="nl-BE"/>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3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42.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2331690"/>
          </a:xfrm>
        </p:spPr>
        <p:txBody>
          <a:bodyPr>
            <a:normAutofit/>
          </a:bodyPr>
          <a:lstStyle/>
          <a:p>
            <a:r>
              <a:rPr lang="nl-BE" dirty="0" smtClean="0"/>
              <a:t>Werkingsverslag 2014</a:t>
            </a:r>
            <a:br>
              <a:rPr lang="nl-BE" dirty="0" smtClean="0"/>
            </a:br>
            <a:r>
              <a:rPr lang="nl-BE" dirty="0" smtClean="0"/>
              <a:t>kwaliteitsverslag 2014</a:t>
            </a:r>
            <a:br>
              <a:rPr lang="nl-BE" dirty="0" smtClean="0"/>
            </a:br>
            <a:r>
              <a:rPr lang="nl-BE" dirty="0" smtClean="0"/>
              <a:t>kwaliteitsplan 2015</a:t>
            </a:r>
            <a:endParaRPr lang="nl-B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4077072"/>
            <a:ext cx="3105150" cy="162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5014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Verwijzers</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2" name="Tijdelijke aanduiding voor inhoud 1"/>
          <p:cNvSpPr>
            <a:spLocks noGrp="1"/>
          </p:cNvSpPr>
          <p:nvPr>
            <p:ph idx="1"/>
          </p:nvPr>
        </p:nvSpPr>
        <p:spPr/>
        <p:txBody>
          <a:bodyPr/>
          <a:lstStyle/>
          <a:p>
            <a:r>
              <a:rPr lang="nl-BE" dirty="0" smtClean="0"/>
              <a:t>Grote verschuivingen:</a:t>
            </a:r>
          </a:p>
          <a:p>
            <a:pPr>
              <a:buFont typeface="Wingdings" panose="05000000000000000000" pitchFamily="2" charset="2"/>
              <a:buChar char="Ø"/>
            </a:pPr>
            <a:r>
              <a:rPr lang="nl-BE" dirty="0" smtClean="0"/>
              <a:t> </a:t>
            </a:r>
            <a:r>
              <a:rPr lang="nl-BE" dirty="0"/>
              <a:t>Het relatief belang van de “bijzondere” jeugdzorg neemt af tot resp.  44% (jeugdrechtbank, 53 % in 2013) en 14% (OCJ, 26% in </a:t>
            </a:r>
            <a:r>
              <a:rPr lang="nl-BE" dirty="0" smtClean="0"/>
              <a:t>2013)</a:t>
            </a:r>
          </a:p>
          <a:p>
            <a:pPr>
              <a:buFont typeface="Wingdings" panose="05000000000000000000" pitchFamily="2" charset="2"/>
              <a:buChar char="Ø"/>
            </a:pPr>
            <a:r>
              <a:rPr lang="nl-BE" dirty="0" smtClean="0"/>
              <a:t>Meer verwijzingen </a:t>
            </a:r>
            <a:r>
              <a:rPr lang="nl-BE" dirty="0"/>
              <a:t>vanuit de “brede instap”, die  16 % van de aanmeldingen voor zijn rekening neemt. </a:t>
            </a:r>
            <a:endParaRPr lang="nl-BE" dirty="0" smtClean="0"/>
          </a:p>
          <a:p>
            <a:pPr>
              <a:buFont typeface="Wingdings" panose="05000000000000000000" pitchFamily="2" charset="2"/>
              <a:buChar char="Ø"/>
            </a:pPr>
            <a:r>
              <a:rPr lang="nl-BE" dirty="0" smtClean="0"/>
              <a:t>Concreet </a:t>
            </a:r>
            <a:r>
              <a:rPr lang="nl-BE" dirty="0"/>
              <a:t>betekent </a:t>
            </a:r>
            <a:r>
              <a:rPr lang="nl-BE" dirty="0" smtClean="0"/>
              <a:t>dit: </a:t>
            </a:r>
          </a:p>
          <a:p>
            <a:pPr lvl="3">
              <a:buFont typeface="Wingdings" panose="05000000000000000000" pitchFamily="2" charset="2"/>
              <a:buChar char="Ø"/>
            </a:pPr>
            <a:r>
              <a:rPr lang="nl-BE" dirty="0" smtClean="0"/>
              <a:t>méér </a:t>
            </a:r>
            <a:r>
              <a:rPr lang="nl-BE" dirty="0"/>
              <a:t>verwijzers (aanmelders/contactpersonen), </a:t>
            </a:r>
            <a:endParaRPr lang="nl-BE" dirty="0" smtClean="0"/>
          </a:p>
          <a:p>
            <a:pPr lvl="3">
              <a:buFont typeface="Wingdings" panose="05000000000000000000" pitchFamily="2" charset="2"/>
              <a:buChar char="Ø"/>
            </a:pPr>
            <a:r>
              <a:rPr lang="nl-BE" dirty="0" smtClean="0"/>
              <a:t>afnemend </a:t>
            </a:r>
            <a:r>
              <a:rPr lang="nl-BE" dirty="0"/>
              <a:t>belang van de gedwongen hulp en interventies van OCJ (vroeger CBJ</a:t>
            </a:r>
            <a:r>
              <a:rPr lang="nl-BE" dirty="0" smtClean="0"/>
              <a:t>)</a:t>
            </a:r>
            <a:endParaRPr lang="nl-BE" dirty="0"/>
          </a:p>
        </p:txBody>
      </p:sp>
    </p:spTree>
    <p:extLst>
      <p:ext uri="{BB962C8B-B14F-4D97-AF65-F5344CB8AC3E}">
        <p14:creationId xmlns:p14="http://schemas.microsoft.com/office/powerpoint/2010/main" val="335349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dirty="0" smtClean="0"/>
              <a:t>Verwijzers</a:t>
            </a:r>
            <a:endParaRPr lang="nl-BE" dirty="0"/>
          </a:p>
        </p:txBody>
      </p:sp>
      <p:sp>
        <p:nvSpPr>
          <p:cNvPr id="4" name="Tijdelijke aanduiding voor voettekst 3"/>
          <p:cNvSpPr>
            <a:spLocks noGrp="1"/>
          </p:cNvSpPr>
          <p:nvPr>
            <p:ph type="ftr" sz="quarter" idx="11"/>
          </p:nvPr>
        </p:nvSpPr>
        <p:spPr/>
        <p:txBody>
          <a:bodyPr/>
          <a:lstStyle/>
          <a:p>
            <a:r>
              <a:rPr lang="nl-BE" dirty="0"/>
              <a:t>werkingsverslag en kwaliteitsverslag 2014, kwaliteitsplan 2015</a:t>
            </a:r>
          </a:p>
        </p:txBody>
      </p:sp>
      <p:pic>
        <p:nvPicPr>
          <p:cNvPr id="6146" name="Grafiek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908720"/>
            <a:ext cx="3024336" cy="1944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Grafiek 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2924945"/>
            <a:ext cx="3024336"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Grafiek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908720"/>
            <a:ext cx="4896544" cy="3744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4149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err="1" smtClean="0"/>
              <a:t>Regionaliteit</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4" name="Rectangle 2"/>
          <p:cNvSpPr>
            <a:spLocks noChangeArrowheads="1"/>
          </p:cNvSpPr>
          <p:nvPr/>
        </p:nvSpPr>
        <p:spPr bwMode="auto">
          <a:xfrm>
            <a:off x="729559" y="-1017894"/>
            <a:ext cx="7802882"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nl-NL" altLang="nl-BE" sz="12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nl-NL" altLang="nl-BE" sz="12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nl-NL" altLang="nl-BE" sz="12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nl-NL" altLang="nl-BE" sz="12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nl-NL" altLang="nl-BE" sz="12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nl-NL" altLang="nl-BE" sz="12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pic>
        <p:nvPicPr>
          <p:cNvPr id="7169" name="Grafiek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759" y="2664207"/>
            <a:ext cx="4104457" cy="2348969"/>
          </a:xfrm>
          <a:prstGeom prst="rect">
            <a:avLst/>
          </a:prstGeom>
          <a:noFill/>
          <a:extLst>
            <a:ext uri="{909E8E84-426E-40DD-AFC4-6F175D3DCCD1}">
              <a14:hiddenFill xmlns:a14="http://schemas.microsoft.com/office/drawing/2010/main">
                <a:solidFill>
                  <a:srgbClr val="FFFFFF"/>
                </a:solidFill>
              </a14:hiddenFill>
            </a:ext>
          </a:extLst>
        </p:spPr>
      </p:pic>
      <p:sp>
        <p:nvSpPr>
          <p:cNvPr id="6" name="Rechthoek 5"/>
          <p:cNvSpPr/>
          <p:nvPr/>
        </p:nvSpPr>
        <p:spPr>
          <a:xfrm>
            <a:off x="251520" y="1340768"/>
            <a:ext cx="8352928" cy="1323439"/>
          </a:xfrm>
          <a:prstGeom prst="rect">
            <a:avLst/>
          </a:prstGeom>
        </p:spPr>
        <p:txBody>
          <a:bodyPr wrap="square">
            <a:spAutoFit/>
          </a:bodyPr>
          <a:lstStyle/>
          <a:p>
            <a:pPr marL="285750" indent="-285750" algn="just" fontAlgn="base">
              <a:spcBef>
                <a:spcPct val="0"/>
              </a:spcBef>
              <a:spcAft>
                <a:spcPct val="0"/>
              </a:spcAft>
              <a:buFont typeface="Wingdings" panose="05000000000000000000" pitchFamily="2" charset="2"/>
              <a:buChar char="Ø"/>
            </a:pPr>
            <a:r>
              <a:rPr lang="nl-NL" altLang="nl-BE" sz="1600" dirty="0">
                <a:latin typeface="Arial" pitchFamily="34" charset="0"/>
                <a:ea typeface="Times New Roman" pitchFamily="18" charset="0"/>
                <a:cs typeface="Arial" pitchFamily="34" charset="0"/>
              </a:rPr>
              <a:t>Alle begeleide kinderen/gezinnen waren bij de start van de begeleiding gedomicilieerd in Oost-Vlaanderen.</a:t>
            </a:r>
            <a:endParaRPr lang="nl-BE" altLang="nl-BE" sz="1600" dirty="0">
              <a:latin typeface="Arial" pitchFamily="34" charset="0"/>
              <a:cs typeface="Arial" pitchFamily="34" charset="0"/>
            </a:endParaRPr>
          </a:p>
          <a:p>
            <a:pPr marL="285750" lvl="0" indent="-285750" algn="just" eaLnBrk="0" fontAlgn="base" hangingPunct="0">
              <a:spcBef>
                <a:spcPct val="0"/>
              </a:spcBef>
              <a:spcAft>
                <a:spcPct val="0"/>
              </a:spcAft>
              <a:buFont typeface="Wingdings" panose="05000000000000000000" pitchFamily="2" charset="2"/>
              <a:buChar char="Ø"/>
            </a:pPr>
            <a:r>
              <a:rPr lang="nl-NL" altLang="nl-BE" sz="1600" dirty="0">
                <a:latin typeface="Arial" pitchFamily="34" charset="0"/>
                <a:ea typeface="Times New Roman" pitchFamily="18" charset="0"/>
                <a:cs typeface="Arial" pitchFamily="34" charset="0"/>
              </a:rPr>
              <a:t>Daarenboven wonen 50 kinderen (70%) op minder dan 30 kilometer van het OOOC. </a:t>
            </a:r>
            <a:endParaRPr lang="nl-NL" altLang="nl-BE" sz="1600" dirty="0" smtClean="0">
              <a:latin typeface="Arial" pitchFamily="34" charset="0"/>
              <a:ea typeface="Times New Roman" pitchFamily="18" charset="0"/>
              <a:cs typeface="Arial" pitchFamily="34" charset="0"/>
            </a:endParaRPr>
          </a:p>
          <a:p>
            <a:pPr marL="285750" lvl="0" indent="-285750" algn="just" eaLnBrk="0" fontAlgn="base" hangingPunct="0">
              <a:spcBef>
                <a:spcPct val="0"/>
              </a:spcBef>
              <a:spcAft>
                <a:spcPct val="0"/>
              </a:spcAft>
              <a:buFont typeface="Wingdings" panose="05000000000000000000" pitchFamily="2" charset="2"/>
              <a:buChar char="Ø"/>
            </a:pPr>
            <a:r>
              <a:rPr lang="nl-NL" altLang="nl-BE" sz="1600" dirty="0" smtClean="0">
                <a:latin typeface="Arial" pitchFamily="34" charset="0"/>
                <a:ea typeface="Times New Roman" pitchFamily="18" charset="0"/>
                <a:cs typeface="Arial" pitchFamily="34" charset="0"/>
              </a:rPr>
              <a:t>7 kinderen </a:t>
            </a:r>
            <a:r>
              <a:rPr lang="nl-NL" altLang="nl-BE" sz="1600" dirty="0">
                <a:latin typeface="Arial" pitchFamily="34" charset="0"/>
                <a:ea typeface="Times New Roman" pitchFamily="18" charset="0"/>
                <a:cs typeface="Arial" pitchFamily="34" charset="0"/>
              </a:rPr>
              <a:t>(10 %) wonen in het zuiden van de provincie Oost-Vlaanderen, wat erg intensief is in tijdsbesteding bij contacten met de familie.</a:t>
            </a:r>
            <a:endParaRPr lang="nl-BE" altLang="nl-BE" sz="1600" dirty="0">
              <a:latin typeface="Arial" pitchFamily="34" charset="0"/>
              <a:cs typeface="Arial" pitchFamily="34" charset="0"/>
            </a:endParaRPr>
          </a:p>
        </p:txBody>
      </p:sp>
    </p:spTree>
    <p:extLst>
      <p:ext uri="{BB962C8B-B14F-4D97-AF65-F5344CB8AC3E}">
        <p14:creationId xmlns:p14="http://schemas.microsoft.com/office/powerpoint/2010/main" val="3649886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a:xfrm>
            <a:off x="729558" y="416299"/>
            <a:ext cx="7520940" cy="548640"/>
          </a:xfrm>
        </p:spPr>
        <p:txBody>
          <a:bodyPr/>
          <a:lstStyle/>
          <a:p>
            <a:pPr algn="ctr"/>
            <a:r>
              <a:rPr lang="nl-BE" dirty="0" smtClean="0"/>
              <a:t>Aard van de begeleiding</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7" name="Tekstvak 6"/>
          <p:cNvSpPr txBox="1"/>
          <p:nvPr/>
        </p:nvSpPr>
        <p:spPr>
          <a:xfrm>
            <a:off x="683568" y="1238240"/>
            <a:ext cx="7871770" cy="1292662"/>
          </a:xfrm>
          <a:prstGeom prst="rect">
            <a:avLst/>
          </a:prstGeom>
          <a:noFill/>
        </p:spPr>
        <p:txBody>
          <a:bodyPr wrap="none" rtlCol="0">
            <a:spAutoFit/>
          </a:bodyPr>
          <a:lstStyle/>
          <a:p>
            <a:r>
              <a:rPr lang="nl-NL" dirty="0" smtClean="0"/>
              <a:t>Intensieve anticipatie op grondslagen </a:t>
            </a:r>
            <a:r>
              <a:rPr lang="nl-NL" dirty="0"/>
              <a:t>van Integrale Jeugdhulp. </a:t>
            </a:r>
            <a:endParaRPr lang="nl-NL" dirty="0" smtClean="0"/>
          </a:p>
          <a:p>
            <a:endParaRPr lang="nl-NL" dirty="0" smtClean="0"/>
          </a:p>
          <a:p>
            <a:pPr marL="285750" indent="-285750">
              <a:buFont typeface="Wingdings" panose="05000000000000000000" pitchFamily="2" charset="2"/>
              <a:buChar char="Ø"/>
            </a:pPr>
            <a:r>
              <a:rPr lang="nl-NL" sz="1400" dirty="0" smtClean="0"/>
              <a:t>contextueel </a:t>
            </a:r>
            <a:r>
              <a:rPr lang="nl-NL" sz="1400" dirty="0"/>
              <a:t>werken, </a:t>
            </a:r>
            <a:r>
              <a:rPr lang="nl-NL" sz="1400" dirty="0" smtClean="0"/>
              <a:t>met keuze voor </a:t>
            </a:r>
            <a:r>
              <a:rPr lang="nl-NL" sz="1400" dirty="0"/>
              <a:t>de minst ingrijpende hulpverlening eerst (subsidiair werken).  </a:t>
            </a:r>
            <a:endParaRPr lang="nl-NL" sz="1400" dirty="0" smtClean="0"/>
          </a:p>
          <a:p>
            <a:pPr marL="285750" indent="-285750">
              <a:buFont typeface="Wingdings" panose="05000000000000000000" pitchFamily="2" charset="2"/>
              <a:buChar char="Ø"/>
            </a:pPr>
            <a:r>
              <a:rPr lang="nl-NL" sz="1400" dirty="0" smtClean="0"/>
              <a:t>Gevolg: Stijgend belang van mobiel </a:t>
            </a:r>
            <a:r>
              <a:rPr lang="nl-NL" sz="1400" dirty="0"/>
              <a:t>en ambulant werken. </a:t>
            </a:r>
            <a:endParaRPr lang="nl-NL" sz="1400" dirty="0" smtClean="0"/>
          </a:p>
          <a:p>
            <a:pPr marL="285750" indent="-285750">
              <a:buFont typeface="Wingdings" panose="05000000000000000000" pitchFamily="2" charset="2"/>
              <a:buChar char="Ø"/>
            </a:pPr>
            <a:r>
              <a:rPr lang="nl-NL" sz="1400" dirty="0" smtClean="0"/>
              <a:t>Ander gevolg, niet in cijfers zichtbaar: stijgende moeilijkheidsgraad residenten</a:t>
            </a:r>
            <a:endParaRPr lang="nl-BE" dirty="0"/>
          </a:p>
        </p:txBody>
      </p:sp>
      <p:pic>
        <p:nvPicPr>
          <p:cNvPr id="8195" name="Grafiek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875" y="2835424"/>
            <a:ext cx="3416300" cy="205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Grafiek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3968" y="2852936"/>
            <a:ext cx="3344862" cy="2047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701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sz="1600" dirty="0"/>
              <a:t>Evolutie aandeel ingezette modules </a:t>
            </a:r>
            <a:r>
              <a:rPr lang="nl-NL" sz="1600" dirty="0" smtClean="0"/>
              <a:t>2013-2014</a:t>
            </a:r>
            <a:r>
              <a:rPr lang="nl-BE" sz="1600" dirty="0"/>
              <a:t/>
            </a:r>
            <a:br>
              <a:rPr lang="nl-BE" sz="1600" dirty="0"/>
            </a:br>
            <a:endParaRPr lang="nl-BE" sz="1600" dirty="0"/>
          </a:p>
        </p:txBody>
      </p:sp>
      <p:sp>
        <p:nvSpPr>
          <p:cNvPr id="4" name="Tijdelijke aanduiding voor voettekst 3"/>
          <p:cNvSpPr>
            <a:spLocks noGrp="1"/>
          </p:cNvSpPr>
          <p:nvPr>
            <p:ph type="ftr" sz="quarter" idx="11"/>
          </p:nvPr>
        </p:nvSpPr>
        <p:spPr/>
        <p:txBody>
          <a:bodyPr/>
          <a:lstStyle/>
          <a:p>
            <a:r>
              <a:rPr lang="nl-BE" dirty="0"/>
              <a:t>werkingsverslag en kwaliteitsverslag 2014, kwaliteitsplan 2015</a:t>
            </a:r>
          </a:p>
        </p:txBody>
      </p:sp>
      <p:pic>
        <p:nvPicPr>
          <p:cNvPr id="9218" name="Grafiek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4398" y="2996952"/>
            <a:ext cx="4317479"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Grafiek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019622"/>
            <a:ext cx="4302125" cy="190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4"/>
          <p:cNvSpPr txBox="1"/>
          <p:nvPr/>
        </p:nvSpPr>
        <p:spPr>
          <a:xfrm>
            <a:off x="4572000" y="1124744"/>
            <a:ext cx="1512168" cy="276999"/>
          </a:xfrm>
          <a:prstGeom prst="rect">
            <a:avLst/>
          </a:prstGeom>
          <a:noFill/>
        </p:spPr>
        <p:txBody>
          <a:bodyPr wrap="square" rtlCol="0">
            <a:spAutoFit/>
          </a:bodyPr>
          <a:lstStyle/>
          <a:p>
            <a:r>
              <a:rPr lang="nl-BE" sz="1200" dirty="0" smtClean="0"/>
              <a:t>Absolute cijfers</a:t>
            </a:r>
            <a:endParaRPr lang="nl-BE" sz="1200" dirty="0"/>
          </a:p>
        </p:txBody>
      </p:sp>
      <p:sp>
        <p:nvSpPr>
          <p:cNvPr id="7" name="Tekstvak 6"/>
          <p:cNvSpPr txBox="1"/>
          <p:nvPr/>
        </p:nvSpPr>
        <p:spPr>
          <a:xfrm>
            <a:off x="2987824" y="3069202"/>
            <a:ext cx="3600400" cy="276999"/>
          </a:xfrm>
          <a:prstGeom prst="rect">
            <a:avLst/>
          </a:prstGeom>
          <a:noFill/>
        </p:spPr>
        <p:txBody>
          <a:bodyPr wrap="square" rtlCol="0">
            <a:spAutoFit/>
          </a:bodyPr>
          <a:lstStyle/>
          <a:p>
            <a:r>
              <a:rPr lang="nl-BE" sz="1200" dirty="0" smtClean="0"/>
              <a:t>Evolutie Verhouding ambulant / residentieel</a:t>
            </a:r>
            <a:endParaRPr lang="nl-BE" sz="1200" dirty="0"/>
          </a:p>
        </p:txBody>
      </p:sp>
    </p:spTree>
    <p:extLst>
      <p:ext uri="{BB962C8B-B14F-4D97-AF65-F5344CB8AC3E}">
        <p14:creationId xmlns:p14="http://schemas.microsoft.com/office/powerpoint/2010/main" val="1799368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Interne schakelingen tussen modules</a:t>
            </a:r>
            <a:endParaRPr lang="nl-BE" dirty="0"/>
          </a:p>
        </p:txBody>
      </p:sp>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717008196"/>
              </p:ext>
            </p:extLst>
          </p:nvPr>
        </p:nvGraphicFramePr>
        <p:xfrm>
          <a:off x="1043608" y="1484785"/>
          <a:ext cx="6696744" cy="2822827"/>
        </p:xfrm>
        <a:graphic>
          <a:graphicData uri="http://schemas.openxmlformats.org/drawingml/2006/table">
            <a:tbl>
              <a:tblPr firstRow="1" firstCol="1" bandRow="1">
                <a:tableStyleId>{5C22544A-7EE6-4342-B048-85BDC9FD1C3A}</a:tableStyleId>
              </a:tblPr>
              <a:tblGrid>
                <a:gridCol w="5694969"/>
                <a:gridCol w="1001775"/>
              </a:tblGrid>
              <a:tr h="195487">
                <a:tc>
                  <a:txBody>
                    <a:bodyPr/>
                    <a:lstStyle/>
                    <a:p>
                      <a:pPr marL="90170">
                        <a:spcAft>
                          <a:spcPts val="0"/>
                        </a:spcAft>
                      </a:pPr>
                      <a:r>
                        <a:rPr lang="nl-NL" sz="1200">
                          <a:effectLst/>
                        </a:rPr>
                        <a:t> </a:t>
                      </a:r>
                      <a:endParaRPr lang="nl-BE" sz="1200">
                        <a:effectLst/>
                        <a:latin typeface="Times New Roman"/>
                        <a:ea typeface="Times New Roman"/>
                      </a:endParaRPr>
                    </a:p>
                  </a:txBody>
                  <a:tcPr marL="44450" marR="44450" marT="0" marB="0" anchor="b"/>
                </a:tc>
                <a:tc>
                  <a:txBody>
                    <a:bodyPr/>
                    <a:lstStyle/>
                    <a:p>
                      <a:pPr marL="45720" algn="ctr">
                        <a:spcAft>
                          <a:spcPts val="0"/>
                        </a:spcAft>
                      </a:pPr>
                      <a:r>
                        <a:rPr lang="nl-NL" sz="1200">
                          <a:effectLst/>
                        </a:rPr>
                        <a:t>aantal</a:t>
                      </a:r>
                      <a:endParaRPr lang="nl-BE" sz="1200">
                        <a:effectLst/>
                        <a:latin typeface="Times New Roman"/>
                        <a:ea typeface="Times New Roman"/>
                      </a:endParaRPr>
                    </a:p>
                  </a:txBody>
                  <a:tcPr marL="44450" marR="44450" marT="0" marB="0" anchor="b"/>
                </a:tc>
              </a:tr>
              <a:tr h="563002">
                <a:tc>
                  <a:txBody>
                    <a:bodyPr/>
                    <a:lstStyle/>
                    <a:p>
                      <a:pPr marL="90170">
                        <a:spcAft>
                          <a:spcPts val="0"/>
                        </a:spcAft>
                      </a:pPr>
                      <a:r>
                        <a:rPr lang="nl-NL" sz="1200">
                          <a:effectLst/>
                        </a:rPr>
                        <a:t>begeleidingen waarin geschakeld werd van oriëntatie (2 maal 30 dagen) naar observatie (+ 2 maal 30 dagen)</a:t>
                      </a:r>
                      <a:endParaRPr lang="nl-BE" sz="1200">
                        <a:effectLst/>
                        <a:latin typeface="Times New Roman"/>
                        <a:ea typeface="Times New Roman"/>
                      </a:endParaRPr>
                    </a:p>
                  </a:txBody>
                  <a:tcPr marL="44450" marR="44450" marT="0" marB="0" anchor="b"/>
                </a:tc>
                <a:tc>
                  <a:txBody>
                    <a:bodyPr/>
                    <a:lstStyle/>
                    <a:p>
                      <a:pPr marL="45720" algn="ctr">
                        <a:spcAft>
                          <a:spcPts val="0"/>
                        </a:spcAft>
                      </a:pPr>
                      <a:r>
                        <a:rPr lang="nl-NL" sz="1200">
                          <a:effectLst/>
                        </a:rPr>
                        <a:t>9</a:t>
                      </a:r>
                      <a:endParaRPr lang="nl-BE" sz="1200">
                        <a:effectLst/>
                        <a:latin typeface="Times New Roman"/>
                        <a:ea typeface="Times New Roman"/>
                      </a:endParaRPr>
                    </a:p>
                  </a:txBody>
                  <a:tcPr marL="44450" marR="44450" marT="0" marB="0" anchor="b"/>
                </a:tc>
              </a:tr>
              <a:tr h="563002">
                <a:tc>
                  <a:txBody>
                    <a:bodyPr/>
                    <a:lstStyle/>
                    <a:p>
                      <a:pPr marL="90170">
                        <a:spcAft>
                          <a:spcPts val="0"/>
                        </a:spcAft>
                      </a:pPr>
                      <a:r>
                        <a:rPr lang="nl-NL" sz="1200">
                          <a:effectLst/>
                        </a:rPr>
                        <a:t>begeleidingen waarin geschakeld werd van oriëntatie naar onthaal wegens geen geschikte residentiële doorstroming beschikbaar</a:t>
                      </a:r>
                      <a:endParaRPr lang="nl-BE" sz="1200">
                        <a:effectLst/>
                        <a:latin typeface="Times New Roman"/>
                        <a:ea typeface="Times New Roman"/>
                      </a:endParaRPr>
                    </a:p>
                  </a:txBody>
                  <a:tcPr marL="44450" marR="44450" marT="0" marB="0" anchor="b"/>
                </a:tc>
                <a:tc>
                  <a:txBody>
                    <a:bodyPr/>
                    <a:lstStyle/>
                    <a:p>
                      <a:pPr marL="45720" algn="ctr">
                        <a:spcAft>
                          <a:spcPts val="0"/>
                        </a:spcAft>
                      </a:pPr>
                      <a:r>
                        <a:rPr lang="nl-NL" sz="1200">
                          <a:effectLst/>
                        </a:rPr>
                        <a:t>13 </a:t>
                      </a:r>
                      <a:endParaRPr lang="nl-BE" sz="1200">
                        <a:effectLst/>
                        <a:latin typeface="Times New Roman"/>
                        <a:ea typeface="Times New Roman"/>
                      </a:endParaRPr>
                    </a:p>
                  </a:txBody>
                  <a:tcPr marL="44450" marR="44450" marT="0" marB="0" anchor="b"/>
                </a:tc>
              </a:tr>
              <a:tr h="375334">
                <a:tc>
                  <a:txBody>
                    <a:bodyPr/>
                    <a:lstStyle/>
                    <a:p>
                      <a:pPr marL="55245">
                        <a:spcAft>
                          <a:spcPts val="0"/>
                        </a:spcAft>
                      </a:pPr>
                      <a:r>
                        <a:rPr lang="nl-NL" sz="1200">
                          <a:effectLst/>
                        </a:rPr>
                        <a:t>Schakeling tussen diagnostiek  en  gecombineerde module diagnostiek + verblijf </a:t>
                      </a:r>
                      <a:endParaRPr lang="nl-BE" sz="1200">
                        <a:effectLst/>
                        <a:latin typeface="Times New Roman"/>
                        <a:ea typeface="Times New Roman"/>
                      </a:endParaRPr>
                    </a:p>
                  </a:txBody>
                  <a:tcPr marL="44450" marR="44450" marT="0" marB="0" anchor="b"/>
                </a:tc>
                <a:tc>
                  <a:txBody>
                    <a:bodyPr/>
                    <a:lstStyle/>
                    <a:p>
                      <a:pPr marL="45720" algn="ctr">
                        <a:spcAft>
                          <a:spcPts val="0"/>
                        </a:spcAft>
                      </a:pPr>
                      <a:r>
                        <a:rPr lang="nl-NL" sz="1200">
                          <a:effectLst/>
                        </a:rPr>
                        <a:t>3</a:t>
                      </a:r>
                      <a:endParaRPr lang="nl-BE" sz="1200">
                        <a:effectLst/>
                        <a:latin typeface="Times New Roman"/>
                        <a:ea typeface="Times New Roman"/>
                      </a:endParaRPr>
                    </a:p>
                  </a:txBody>
                  <a:tcPr marL="44450" marR="44450" marT="0" marB="0" anchor="b"/>
                </a:tc>
              </a:tr>
              <a:tr h="375334">
                <a:tc>
                  <a:txBody>
                    <a:bodyPr/>
                    <a:lstStyle/>
                    <a:p>
                      <a:pPr marL="90170">
                        <a:spcAft>
                          <a:spcPts val="0"/>
                        </a:spcAft>
                      </a:pPr>
                      <a:r>
                        <a:rPr lang="nl-NL" sz="1200">
                          <a:effectLst/>
                        </a:rPr>
                        <a:t>Gecombineerde module diagnostiek + verblijf =&gt; module diagnostiek  </a:t>
                      </a:r>
                      <a:endParaRPr lang="nl-BE" sz="1200">
                        <a:effectLst/>
                        <a:latin typeface="Times New Roman"/>
                        <a:ea typeface="Times New Roman"/>
                      </a:endParaRPr>
                    </a:p>
                  </a:txBody>
                  <a:tcPr marL="44450" marR="44450" marT="0" marB="0" anchor="b"/>
                </a:tc>
                <a:tc>
                  <a:txBody>
                    <a:bodyPr/>
                    <a:lstStyle/>
                    <a:p>
                      <a:pPr marL="45720" algn="ctr">
                        <a:spcAft>
                          <a:spcPts val="0"/>
                        </a:spcAft>
                      </a:pPr>
                      <a:r>
                        <a:rPr lang="nl-NL" sz="1200">
                          <a:effectLst/>
                        </a:rPr>
                        <a:t>1</a:t>
                      </a:r>
                      <a:endParaRPr lang="nl-BE" sz="1200">
                        <a:effectLst/>
                        <a:latin typeface="Times New Roman"/>
                        <a:ea typeface="Times New Roman"/>
                      </a:endParaRPr>
                    </a:p>
                  </a:txBody>
                  <a:tcPr marL="44450" marR="44450" marT="0" marB="0" anchor="b"/>
                </a:tc>
              </a:tr>
              <a:tr h="375334">
                <a:tc>
                  <a:txBody>
                    <a:bodyPr/>
                    <a:lstStyle/>
                    <a:p>
                      <a:pPr marL="90170">
                        <a:spcAft>
                          <a:spcPts val="0"/>
                        </a:spcAft>
                      </a:pPr>
                      <a:r>
                        <a:rPr lang="nl-NL" sz="1200">
                          <a:effectLst/>
                        </a:rPr>
                        <a:t>Begeleidingen waarin geschakeld werd van crisisverblijf naar module diagnostiek</a:t>
                      </a:r>
                      <a:endParaRPr lang="nl-BE" sz="1200">
                        <a:effectLst/>
                        <a:latin typeface="Times New Roman"/>
                        <a:ea typeface="Times New Roman"/>
                      </a:endParaRPr>
                    </a:p>
                  </a:txBody>
                  <a:tcPr marL="44450" marR="44450" marT="0" marB="0" anchor="b"/>
                </a:tc>
                <a:tc>
                  <a:txBody>
                    <a:bodyPr/>
                    <a:lstStyle/>
                    <a:p>
                      <a:pPr marL="45720" algn="ctr">
                        <a:spcAft>
                          <a:spcPts val="0"/>
                        </a:spcAft>
                      </a:pPr>
                      <a:r>
                        <a:rPr lang="nl-NL" sz="1200">
                          <a:effectLst/>
                        </a:rPr>
                        <a:t>0</a:t>
                      </a:r>
                      <a:endParaRPr lang="nl-BE" sz="1200">
                        <a:effectLst/>
                        <a:latin typeface="Times New Roman"/>
                        <a:ea typeface="Times New Roman"/>
                      </a:endParaRPr>
                    </a:p>
                  </a:txBody>
                  <a:tcPr marL="44450" marR="44450" marT="0" marB="0" anchor="b"/>
                </a:tc>
              </a:tr>
              <a:tr h="375334">
                <a:tc>
                  <a:txBody>
                    <a:bodyPr/>
                    <a:lstStyle/>
                    <a:p>
                      <a:pPr marL="90170">
                        <a:spcAft>
                          <a:spcPts val="0"/>
                        </a:spcAft>
                      </a:pPr>
                      <a:r>
                        <a:rPr lang="nl-NL" sz="1200">
                          <a:effectLst/>
                        </a:rPr>
                        <a:t>Begeleidingen waarin geschakeld werd van crisisverblijf naar module diagnostiek + verblijf</a:t>
                      </a:r>
                      <a:endParaRPr lang="nl-BE" sz="1200">
                        <a:effectLst/>
                        <a:latin typeface="Times New Roman"/>
                        <a:ea typeface="Times New Roman"/>
                      </a:endParaRPr>
                    </a:p>
                  </a:txBody>
                  <a:tcPr marL="44450" marR="44450" marT="0" marB="0" anchor="b"/>
                </a:tc>
                <a:tc>
                  <a:txBody>
                    <a:bodyPr/>
                    <a:lstStyle/>
                    <a:p>
                      <a:pPr marL="45720" algn="ctr">
                        <a:spcAft>
                          <a:spcPts val="0"/>
                        </a:spcAft>
                      </a:pPr>
                      <a:r>
                        <a:rPr lang="nl-NL" sz="1200" dirty="0">
                          <a:effectLst/>
                        </a:rPr>
                        <a:t>5</a:t>
                      </a:r>
                      <a:endParaRPr lang="nl-BE" sz="1200" dirty="0">
                        <a:effectLst/>
                        <a:latin typeface="Times New Roman"/>
                        <a:ea typeface="Times New Roman"/>
                      </a:endParaRPr>
                    </a:p>
                  </a:txBody>
                  <a:tcPr marL="44450" marR="44450" marT="0" marB="0" anchor="b"/>
                </a:tc>
              </a:tr>
            </a:tbl>
          </a:graphicData>
        </a:graphic>
      </p:graphicFrame>
      <p:sp>
        <p:nvSpPr>
          <p:cNvPr id="4" name="Tijdelijke aanduiding voor voettekst 3"/>
          <p:cNvSpPr>
            <a:spLocks noGrp="1"/>
          </p:cNvSpPr>
          <p:nvPr>
            <p:ph type="ftr" sz="quarter" idx="11"/>
          </p:nvPr>
        </p:nvSpPr>
        <p:spPr/>
        <p:txBody>
          <a:bodyPr/>
          <a:lstStyle/>
          <a:p>
            <a:r>
              <a:rPr lang="nl-BE" dirty="0"/>
              <a:t>werkingsverslag en kwaliteitsverslag 2014, kwaliteitsplan 2015</a:t>
            </a:r>
          </a:p>
        </p:txBody>
      </p:sp>
    </p:spTree>
    <p:extLst>
      <p:ext uri="{BB962C8B-B14F-4D97-AF65-F5344CB8AC3E}">
        <p14:creationId xmlns:p14="http://schemas.microsoft.com/office/powerpoint/2010/main" val="2787178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sz="2400" dirty="0" smtClean="0"/>
              <a:t>Woonplaats bij start begeleiding</a:t>
            </a:r>
            <a:endParaRPr lang="nl-BE" sz="2400"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13" name="Tijdelijke aanduiding voor inhoud 12"/>
          <p:cNvSpPr>
            <a:spLocks noGrp="1"/>
          </p:cNvSpPr>
          <p:nvPr>
            <p:ph idx="1"/>
          </p:nvPr>
        </p:nvSpPr>
        <p:spPr/>
        <p:txBody>
          <a:bodyPr/>
          <a:lstStyle/>
          <a:p>
            <a:pPr>
              <a:buFont typeface="Wingdings" panose="05000000000000000000" pitchFamily="2" charset="2"/>
              <a:buChar char="q"/>
            </a:pPr>
            <a:r>
              <a:rPr lang="nl-BE" dirty="0" smtClean="0"/>
              <a:t>Bij start begeleiding  wonen/woonden 79% van de kinderen in thuismilieu (stijgende trend)</a:t>
            </a:r>
          </a:p>
          <a:p>
            <a:pPr>
              <a:buFont typeface="Wingdings" panose="05000000000000000000" pitchFamily="2" charset="2"/>
              <a:buChar char="q"/>
            </a:pPr>
            <a:endParaRPr lang="nl-BE" dirty="0" smtClean="0"/>
          </a:p>
          <a:p>
            <a:pPr marL="0" indent="0"/>
            <a:endParaRPr lang="nl-BE" dirty="0" smtClean="0"/>
          </a:p>
          <a:p>
            <a:pPr marL="0" indent="0"/>
            <a:endParaRPr lang="nl-BE" dirty="0"/>
          </a:p>
        </p:txBody>
      </p:sp>
      <p:pic>
        <p:nvPicPr>
          <p:cNvPr id="11266" name="Grafiek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1679625"/>
            <a:ext cx="3600400" cy="216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Grafiek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8" y="1679625"/>
            <a:ext cx="3362152" cy="216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94187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dirty="0" smtClean="0"/>
              <a:t>Woonplaats bij einde begeleiding</a:t>
            </a:r>
            <a:endParaRPr lang="nl-BE" dirty="0"/>
          </a:p>
        </p:txBody>
      </p:sp>
      <p:sp>
        <p:nvSpPr>
          <p:cNvPr id="3" name="Tijdelijke aanduiding voor inhoud 2"/>
          <p:cNvSpPr>
            <a:spLocks noGrp="1"/>
          </p:cNvSpPr>
          <p:nvPr>
            <p:ph idx="1"/>
          </p:nvPr>
        </p:nvSpPr>
        <p:spPr/>
        <p:txBody>
          <a:bodyPr/>
          <a:lstStyle/>
          <a:p>
            <a:r>
              <a:rPr lang="nl-BE" dirty="0"/>
              <a:t>Na einde begeleiding wonen  </a:t>
            </a:r>
            <a:r>
              <a:rPr lang="nl-BE" dirty="0" smtClean="0"/>
              <a:t>61% </a:t>
            </a:r>
            <a:r>
              <a:rPr lang="nl-BE" dirty="0"/>
              <a:t>van de kinderen in thuismilieu </a:t>
            </a:r>
            <a:r>
              <a:rPr lang="nl-BE" dirty="0" smtClean="0"/>
              <a:t>(dalende trend)</a:t>
            </a:r>
            <a:endParaRPr lang="nl-BE" dirty="0"/>
          </a:p>
          <a:p>
            <a:endParaRPr lang="nl-BE" dirty="0"/>
          </a:p>
        </p:txBody>
      </p:sp>
      <p:sp>
        <p:nvSpPr>
          <p:cNvPr id="4" name="Tijdelijke aanduiding voor voettekst 3"/>
          <p:cNvSpPr>
            <a:spLocks noGrp="1"/>
          </p:cNvSpPr>
          <p:nvPr>
            <p:ph type="ftr" sz="quarter" idx="11"/>
          </p:nvPr>
        </p:nvSpPr>
        <p:spPr>
          <a:xfrm>
            <a:off x="3491880" y="6237312"/>
            <a:ext cx="4724400" cy="274320"/>
          </a:xfrm>
        </p:spPr>
        <p:txBody>
          <a:bodyPr/>
          <a:lstStyle/>
          <a:p>
            <a:r>
              <a:rPr lang="nl-BE" dirty="0"/>
              <a:t>werkingsverslag en kwaliteitsverslag 2014, kwaliteitsplan 2015</a:t>
            </a:r>
          </a:p>
        </p:txBody>
      </p:sp>
      <p:pic>
        <p:nvPicPr>
          <p:cNvPr id="12290" name="Grafiek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700808"/>
            <a:ext cx="4586288" cy="275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10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dirty="0" smtClean="0"/>
              <a:t>Woonplaats na einde begeleiding</a:t>
            </a:r>
            <a:endParaRPr lang="nl-BE" dirty="0"/>
          </a:p>
        </p:txBody>
      </p:sp>
      <p:graphicFrame>
        <p:nvGraphicFramePr>
          <p:cNvPr id="5" name="Tijdelijke aanduiding voor inhoud 4"/>
          <p:cNvGraphicFramePr>
            <a:graphicFrameLocks noGrp="1"/>
          </p:cNvGraphicFramePr>
          <p:nvPr>
            <p:ph idx="1"/>
          </p:nvPr>
        </p:nvGraphicFramePr>
        <p:xfrm>
          <a:off x="822323" y="1198404"/>
          <a:ext cx="7521579" cy="3383280"/>
        </p:xfrm>
        <a:graphic>
          <a:graphicData uri="http://schemas.openxmlformats.org/drawingml/2006/table">
            <a:tbl>
              <a:tblPr firstRow="1" firstCol="1" bandRow="1">
                <a:tableStyleId>{5C22544A-7EE6-4342-B048-85BDC9FD1C3A}</a:tableStyleId>
              </a:tblPr>
              <a:tblGrid>
                <a:gridCol w="1669789"/>
                <a:gridCol w="585179"/>
                <a:gridCol w="585179"/>
                <a:gridCol w="585179"/>
                <a:gridCol w="585179"/>
                <a:gridCol w="585179"/>
                <a:gridCol w="585179"/>
                <a:gridCol w="585179"/>
                <a:gridCol w="585179"/>
                <a:gridCol w="585179"/>
                <a:gridCol w="585179"/>
              </a:tblGrid>
              <a:tr h="365760">
                <a:tc>
                  <a:txBody>
                    <a:bodyPr/>
                    <a:lstStyle/>
                    <a:p>
                      <a:pPr>
                        <a:spcAft>
                          <a:spcPts val="0"/>
                        </a:spcAft>
                      </a:pPr>
                      <a:r>
                        <a:rPr lang="nl-BE" sz="1200" dirty="0">
                          <a:effectLst/>
                        </a:rPr>
                        <a:t>Woonplaats na begeleiding</a:t>
                      </a:r>
                      <a:endParaRPr lang="nl-BE" sz="1200" dirty="0">
                        <a:effectLst/>
                        <a:latin typeface="Times New Roman"/>
                        <a:ea typeface="Times New Roman"/>
                      </a:endParaRPr>
                    </a:p>
                  </a:txBody>
                  <a:tcPr marL="44450" marR="44450" marT="0" marB="0"/>
                </a:tc>
                <a:tc>
                  <a:txBody>
                    <a:bodyPr/>
                    <a:lstStyle/>
                    <a:p>
                      <a:pPr algn="ctr">
                        <a:spcAft>
                          <a:spcPts val="0"/>
                        </a:spcAft>
                      </a:pPr>
                      <a:r>
                        <a:rPr lang="nl-BE" sz="1100">
                          <a:effectLst/>
                        </a:rPr>
                        <a:t>2010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2011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2012</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2013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2014</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IBJZ</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13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19%</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16%</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15</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23%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13</a:t>
                      </a:r>
                      <a:endParaRPr lang="nl-BE" sz="1200">
                        <a:effectLst/>
                        <a:latin typeface="Times New Roman"/>
                        <a:ea typeface="Times New Roman"/>
                      </a:endParaRPr>
                    </a:p>
                  </a:txBody>
                  <a:tcPr marL="44450" marR="44450" marT="0" marB="0" anchor="ctr"/>
                </a:tc>
                <a:tc>
                  <a:txBody>
                    <a:bodyPr/>
                    <a:lstStyle/>
                    <a:p>
                      <a:pPr algn="r">
                        <a:spcAft>
                          <a:spcPts val="0"/>
                        </a:spcAft>
                      </a:pPr>
                      <a:r>
                        <a:rPr lang="nl-BE" sz="1100">
                          <a:effectLst/>
                        </a:rPr>
                        <a:t>21%</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6</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8%</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BZW</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OBC</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OOOC</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5%</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5%</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r">
                        <a:spcAft>
                          <a:spcPts val="0"/>
                        </a:spcAft>
                      </a:pPr>
                      <a:r>
                        <a:rPr lang="nl-BE" sz="1100">
                          <a:effectLst/>
                        </a:rPr>
                        <a:t>2%</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r>
              <a:tr h="365760">
                <a:tc>
                  <a:txBody>
                    <a:bodyPr/>
                    <a:lstStyle/>
                    <a:p>
                      <a:pPr>
                        <a:spcAft>
                          <a:spcPts val="0"/>
                        </a:spcAft>
                      </a:pPr>
                      <a:r>
                        <a:rPr lang="nl-BE" sz="1200">
                          <a:effectLst/>
                        </a:rPr>
                        <a:t>(Psychiatrisch) ziekenhuis</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5%</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5%</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r">
                        <a:spcAft>
                          <a:spcPts val="0"/>
                        </a:spcAft>
                      </a:pPr>
                      <a:r>
                        <a:rPr lang="nl-BE" sz="1100">
                          <a:effectLst/>
                        </a:rPr>
                        <a:t>2%</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Pleeggezin</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2</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2</a:t>
                      </a:r>
                      <a:endParaRPr lang="nl-BE" sz="1200">
                        <a:effectLst/>
                        <a:latin typeface="Times New Roman"/>
                        <a:ea typeface="Times New Roman"/>
                      </a:endParaRPr>
                    </a:p>
                  </a:txBody>
                  <a:tcPr marL="44450" marR="44450" marT="0" marB="0" anchor="ctr"/>
                </a:tc>
                <a:tc>
                  <a:txBody>
                    <a:bodyPr/>
                    <a:lstStyle/>
                    <a:p>
                      <a:pPr algn="r">
                        <a:spcAft>
                          <a:spcPts val="0"/>
                        </a:spcAft>
                      </a:pPr>
                      <a:r>
                        <a:rPr lang="nl-BE" sz="1100">
                          <a:effectLst/>
                        </a:rPr>
                        <a:t>3%</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MPI</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CKG</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4%</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CIG</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4</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6%</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Onbekend/fugue</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4</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6%</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5</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8%</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2</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4%</a:t>
                      </a:r>
                      <a:endParaRPr lang="nl-BE" sz="1200">
                        <a:effectLst/>
                        <a:latin typeface="Times New Roman"/>
                        <a:ea typeface="Times New Roman"/>
                      </a:endParaRPr>
                    </a:p>
                  </a:txBody>
                  <a:tcPr marL="44450" marR="44450" marT="0" marB="0" anchor="ctr"/>
                </a:tc>
              </a:tr>
              <a:tr h="365760">
                <a:tc>
                  <a:txBody>
                    <a:bodyPr/>
                    <a:lstStyle/>
                    <a:p>
                      <a:pPr>
                        <a:spcAft>
                          <a:spcPts val="0"/>
                        </a:spcAft>
                      </a:pPr>
                      <a:r>
                        <a:rPr lang="nl-BE" sz="1200">
                          <a:effectLst/>
                        </a:rPr>
                        <a:t>ouders, Familie, kennissen</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46</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68%</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39</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61%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40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62%</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33</a:t>
                      </a:r>
                      <a:endParaRPr lang="nl-BE" sz="1200">
                        <a:effectLst/>
                        <a:latin typeface="Times New Roman"/>
                        <a:ea typeface="Times New Roman"/>
                      </a:endParaRPr>
                    </a:p>
                  </a:txBody>
                  <a:tcPr marL="44450" marR="44450" marT="0" marB="0" anchor="ctr"/>
                </a:tc>
                <a:tc>
                  <a:txBody>
                    <a:bodyPr/>
                    <a:lstStyle/>
                    <a:p>
                      <a:pPr algn="r">
                        <a:spcAft>
                          <a:spcPts val="0"/>
                        </a:spcAft>
                      </a:pPr>
                      <a:r>
                        <a:rPr lang="nl-BE" sz="1100">
                          <a:effectLst/>
                        </a:rPr>
                        <a:t>53%</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43</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dirty="0">
                          <a:effectLst/>
                        </a:rPr>
                        <a:t>61%</a:t>
                      </a:r>
                      <a:endParaRPr lang="nl-BE" sz="1200" dirty="0">
                        <a:effectLst/>
                        <a:latin typeface="Times New Roman"/>
                        <a:ea typeface="Times New Roman"/>
                      </a:endParaRPr>
                    </a:p>
                  </a:txBody>
                  <a:tcPr marL="44450" marR="44450" marT="0" marB="0" anchor="ctr"/>
                </a:tc>
              </a:tr>
              <a:tr h="190500">
                <a:tc>
                  <a:txBody>
                    <a:bodyPr/>
                    <a:lstStyle/>
                    <a:p>
                      <a:pPr>
                        <a:spcAft>
                          <a:spcPts val="0"/>
                        </a:spcAft>
                      </a:pPr>
                      <a:r>
                        <a:rPr lang="nl-BE" sz="1200">
                          <a:effectLst/>
                        </a:rPr>
                        <a:t> </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niet beëindigd </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12</a:t>
                      </a:r>
                      <a:endParaRPr lang="nl-BE" sz="1200">
                        <a:effectLst/>
                        <a:latin typeface="Times New Roman"/>
                        <a:ea typeface="Times New Roman"/>
                      </a:endParaRPr>
                    </a:p>
                  </a:txBody>
                  <a:tcPr marL="44450" marR="44450" marT="0" marB="0" anchor="ctr"/>
                </a:tc>
                <a:tc>
                  <a:txBody>
                    <a:bodyPr/>
                    <a:lstStyle/>
                    <a:p>
                      <a:pPr algn="r">
                        <a:spcAft>
                          <a:spcPts val="0"/>
                        </a:spcAft>
                      </a:pPr>
                      <a:r>
                        <a:rPr lang="nl-BE" sz="1100">
                          <a:effectLst/>
                        </a:rPr>
                        <a:t>19%</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14</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20%</a:t>
                      </a:r>
                      <a:endParaRPr lang="nl-BE" sz="1200">
                        <a:effectLst/>
                        <a:latin typeface="Times New Roman"/>
                        <a:ea typeface="Times New Roman"/>
                      </a:endParaRPr>
                    </a:p>
                  </a:txBody>
                  <a:tcPr marL="44450" marR="44450" marT="0" marB="0" anchor="ctr"/>
                </a:tc>
              </a:tr>
              <a:tr h="190500">
                <a:tc>
                  <a:txBody>
                    <a:bodyPr/>
                    <a:lstStyle/>
                    <a:p>
                      <a:pPr>
                        <a:spcAft>
                          <a:spcPts val="0"/>
                        </a:spcAft>
                      </a:pPr>
                      <a:r>
                        <a:rPr lang="nl-BE" sz="1200">
                          <a:effectLst/>
                        </a:rPr>
                        <a:t>TOTAAL</a:t>
                      </a:r>
                      <a:endParaRPr lang="nl-BE" sz="1200">
                        <a:effectLst/>
                        <a:latin typeface="Times New Roman"/>
                        <a:ea typeface="Times New Roman"/>
                      </a:endParaRPr>
                    </a:p>
                  </a:txBody>
                  <a:tcPr marL="44450" marR="44450" marT="0" marB="0"/>
                </a:tc>
                <a:tc>
                  <a:txBody>
                    <a:bodyPr/>
                    <a:lstStyle/>
                    <a:p>
                      <a:pPr algn="ctr">
                        <a:spcAft>
                          <a:spcPts val="0"/>
                        </a:spcAft>
                      </a:pPr>
                      <a:r>
                        <a:rPr lang="nl-BE" sz="1100">
                          <a:effectLst/>
                        </a:rPr>
                        <a:t>68</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 </a:t>
                      </a:r>
                      <a:endParaRPr lang="nl-BE" sz="1200">
                        <a:effectLst/>
                        <a:latin typeface="Times New Roman"/>
                        <a:ea typeface="Times New Roman"/>
                      </a:endParaRPr>
                    </a:p>
                  </a:txBody>
                  <a:tcPr marL="44450" marR="44450" marT="0" marB="0" anchor="b"/>
                </a:tc>
                <a:tc>
                  <a:txBody>
                    <a:bodyPr/>
                    <a:lstStyle/>
                    <a:p>
                      <a:pPr algn="ctr">
                        <a:spcAft>
                          <a:spcPts val="0"/>
                        </a:spcAft>
                      </a:pPr>
                      <a:r>
                        <a:rPr lang="nl-BE" sz="1100">
                          <a:effectLst/>
                        </a:rPr>
                        <a:t>64</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100%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65</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100%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62</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100%</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a:effectLst/>
                        </a:rPr>
                        <a:t>71</a:t>
                      </a:r>
                      <a:endParaRPr lang="nl-BE" sz="1200">
                        <a:effectLst/>
                        <a:latin typeface="Times New Roman"/>
                        <a:ea typeface="Times New Roman"/>
                      </a:endParaRPr>
                    </a:p>
                  </a:txBody>
                  <a:tcPr marL="44450" marR="44450" marT="0" marB="0" anchor="ctr"/>
                </a:tc>
                <a:tc>
                  <a:txBody>
                    <a:bodyPr/>
                    <a:lstStyle/>
                    <a:p>
                      <a:pPr algn="ctr">
                        <a:spcAft>
                          <a:spcPts val="0"/>
                        </a:spcAft>
                      </a:pPr>
                      <a:r>
                        <a:rPr lang="nl-BE" sz="1100" dirty="0">
                          <a:effectLst/>
                        </a:rPr>
                        <a:t>100%</a:t>
                      </a:r>
                      <a:endParaRPr lang="nl-BE" sz="1200" dirty="0">
                        <a:effectLst/>
                        <a:latin typeface="Times New Roman"/>
                        <a:ea typeface="Times New Roman"/>
                      </a:endParaRPr>
                    </a:p>
                  </a:txBody>
                  <a:tcPr marL="44450" marR="44450" marT="0" marB="0" anchor="ctr"/>
                </a:tc>
              </a:tr>
            </a:tbl>
          </a:graphicData>
        </a:graphic>
      </p:graphicFrame>
      <p:sp>
        <p:nvSpPr>
          <p:cNvPr id="4" name="Tijdelijke aanduiding voor voettekst 3"/>
          <p:cNvSpPr>
            <a:spLocks noGrp="1"/>
          </p:cNvSpPr>
          <p:nvPr>
            <p:ph type="ftr" sz="quarter" idx="11"/>
          </p:nvPr>
        </p:nvSpPr>
        <p:spPr/>
        <p:txBody>
          <a:bodyPr/>
          <a:lstStyle/>
          <a:p>
            <a:r>
              <a:rPr lang="nl-BE" dirty="0"/>
              <a:t>werkingsverslag en kwaliteitsverslag 2014, kwaliteitsplan 2015</a:t>
            </a:r>
          </a:p>
        </p:txBody>
      </p:sp>
    </p:spTree>
    <p:extLst>
      <p:ext uri="{BB962C8B-B14F-4D97-AF65-F5344CB8AC3E}">
        <p14:creationId xmlns:p14="http://schemas.microsoft.com/office/powerpoint/2010/main" val="1879681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sz="2000" dirty="0" smtClean="0"/>
              <a:t>Duur begeleidingen daalt (maar blijft buitensporig hoog)</a:t>
            </a:r>
            <a:endParaRPr lang="nl-BE" sz="2000"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4" name="Rectangle 4"/>
          <p:cNvSpPr>
            <a:spLocks noChangeArrowheads="1"/>
          </p:cNvSpPr>
          <p:nvPr/>
        </p:nvSpPr>
        <p:spPr bwMode="auto">
          <a:xfrm>
            <a:off x="1616075" y="4043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nl-BE" altLang="nl-BE"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nl-BE" altLang="nl-B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kstvak 5"/>
          <p:cNvSpPr txBox="1"/>
          <p:nvPr/>
        </p:nvSpPr>
        <p:spPr>
          <a:xfrm>
            <a:off x="899592" y="1124744"/>
            <a:ext cx="6840760" cy="954107"/>
          </a:xfrm>
          <a:prstGeom prst="rect">
            <a:avLst/>
          </a:prstGeom>
          <a:noFill/>
        </p:spPr>
        <p:txBody>
          <a:bodyPr wrap="square" rtlCol="0">
            <a:spAutoFit/>
          </a:bodyPr>
          <a:lstStyle/>
          <a:p>
            <a:pPr marL="285750" indent="-285750">
              <a:buFont typeface="Wingdings" panose="05000000000000000000" pitchFamily="2" charset="2"/>
              <a:buChar char="q"/>
            </a:pPr>
            <a:r>
              <a:rPr lang="nl-NL" sz="1400" dirty="0" smtClean="0"/>
              <a:t>gemiddeld 68 dagen (80 in 2013). </a:t>
            </a:r>
          </a:p>
          <a:p>
            <a:pPr marL="742950" lvl="1" indent="-285750">
              <a:buFont typeface="Wingdings" panose="05000000000000000000" pitchFamily="2" charset="2"/>
              <a:buChar char="q"/>
            </a:pPr>
            <a:r>
              <a:rPr lang="nl-NL" sz="1400" dirty="0" smtClean="0"/>
              <a:t>In 2014 nog 15% beschikbare jaarcapaciteit </a:t>
            </a:r>
            <a:r>
              <a:rPr lang="nl-NL" sz="1400" dirty="0"/>
              <a:t>benomen door begeleidingen opgestart in </a:t>
            </a:r>
            <a:r>
              <a:rPr lang="nl-NL" sz="1400" dirty="0" smtClean="0"/>
              <a:t>2013. </a:t>
            </a:r>
          </a:p>
          <a:p>
            <a:pPr marL="742950" lvl="1" indent="-285750">
              <a:buFont typeface="Wingdings" panose="05000000000000000000" pitchFamily="2" charset="2"/>
              <a:buChar char="q"/>
            </a:pPr>
            <a:r>
              <a:rPr lang="nl-NL" sz="1400" dirty="0" smtClean="0"/>
              <a:t>Het </a:t>
            </a:r>
            <a:r>
              <a:rPr lang="nl-NL" sz="1400" dirty="0"/>
              <a:t>jaar voordien was dat 24%. </a:t>
            </a:r>
            <a:endParaRPr lang="nl-BE" sz="1400" dirty="0"/>
          </a:p>
        </p:txBody>
      </p:sp>
      <p:graphicFrame>
        <p:nvGraphicFramePr>
          <p:cNvPr id="11" name="Tijdelijke aanduiding voor inhoud 10"/>
          <p:cNvGraphicFramePr>
            <a:graphicFrameLocks noGrp="1"/>
          </p:cNvGraphicFramePr>
          <p:nvPr>
            <p:ph idx="1"/>
            <p:extLst>
              <p:ext uri="{D42A27DB-BD31-4B8C-83A1-F6EECF244321}">
                <p14:modId xmlns:p14="http://schemas.microsoft.com/office/powerpoint/2010/main" val="3110596487"/>
              </p:ext>
            </p:extLst>
          </p:nvPr>
        </p:nvGraphicFramePr>
        <p:xfrm>
          <a:off x="467544" y="2078850"/>
          <a:ext cx="4536504" cy="2790309"/>
        </p:xfrm>
        <a:graphic>
          <a:graphicData uri="http://schemas.openxmlformats.org/drawingml/2006/table">
            <a:tbl>
              <a:tblPr firstRow="1" firstCol="1" bandRow="1">
                <a:tableStyleId>{5C22544A-7EE6-4342-B048-85BDC9FD1C3A}</a:tableStyleId>
              </a:tblPr>
              <a:tblGrid>
                <a:gridCol w="863088"/>
                <a:gridCol w="1666599"/>
                <a:gridCol w="2006817"/>
              </a:tblGrid>
              <a:tr h="797231">
                <a:tc>
                  <a:txBody>
                    <a:bodyPr/>
                    <a:lstStyle/>
                    <a:p>
                      <a:pPr algn="ctr">
                        <a:spcAft>
                          <a:spcPts val="0"/>
                        </a:spcAft>
                      </a:pPr>
                      <a:r>
                        <a:rPr lang="nl-NL" sz="1200" dirty="0">
                          <a:effectLst/>
                        </a:rPr>
                        <a:t>Aantal dossiers</a:t>
                      </a:r>
                      <a:endParaRPr lang="nl-BE" sz="1200" dirty="0">
                        <a:effectLst/>
                        <a:latin typeface="Times New Roman"/>
                        <a:ea typeface="Times New Roman"/>
                      </a:endParaRPr>
                    </a:p>
                  </a:txBody>
                  <a:tcPr marL="68580" marR="68580" marT="0" marB="0" anchor="ctr"/>
                </a:tc>
                <a:tc>
                  <a:txBody>
                    <a:bodyPr/>
                    <a:lstStyle/>
                    <a:p>
                      <a:pPr marL="57785" marR="79375" algn="ctr">
                        <a:spcAft>
                          <a:spcPts val="0"/>
                        </a:spcAft>
                      </a:pPr>
                      <a:r>
                        <a:rPr lang="nl-NL" sz="1200">
                          <a:effectLst/>
                        </a:rPr>
                        <a:t> </a:t>
                      </a:r>
                      <a:endParaRPr lang="nl-BE" sz="1200">
                        <a:effectLst/>
                        <a:latin typeface="Times New Roman"/>
                        <a:ea typeface="Times New Roman"/>
                      </a:endParaRPr>
                    </a:p>
                  </a:txBody>
                  <a:tcPr marL="68580" marR="68580" marT="0" marB="0" anchor="ctr"/>
                </a:tc>
                <a:tc>
                  <a:txBody>
                    <a:bodyPr/>
                    <a:lstStyle/>
                    <a:p>
                      <a:pPr marL="53975" algn="ctr">
                        <a:spcAft>
                          <a:spcPts val="0"/>
                        </a:spcAft>
                      </a:pPr>
                      <a:r>
                        <a:rPr lang="nl-NL" sz="1200">
                          <a:effectLst/>
                        </a:rPr>
                        <a:t>Modules/dag ingezet voor uit 2013 overgedragen begeleidingen</a:t>
                      </a:r>
                      <a:endParaRPr lang="nl-BE" sz="1200">
                        <a:effectLst/>
                        <a:latin typeface="Times New Roman"/>
                        <a:ea typeface="Times New Roman"/>
                      </a:endParaRPr>
                    </a:p>
                  </a:txBody>
                  <a:tcPr marL="68580" marR="68580" marT="0" marB="0" anchor="ctr"/>
                </a:tc>
              </a:tr>
              <a:tr h="996539">
                <a:tc>
                  <a:txBody>
                    <a:bodyPr/>
                    <a:lstStyle/>
                    <a:p>
                      <a:pPr algn="ctr">
                        <a:spcAft>
                          <a:spcPts val="0"/>
                        </a:spcAft>
                      </a:pPr>
                      <a:r>
                        <a:rPr lang="nl-NL" sz="1200" dirty="0">
                          <a:effectLst/>
                        </a:rPr>
                        <a:t>6</a:t>
                      </a:r>
                      <a:endParaRPr lang="nl-BE" sz="1200" dirty="0">
                        <a:effectLst/>
                        <a:latin typeface="Times New Roman"/>
                        <a:ea typeface="Times New Roman"/>
                      </a:endParaRPr>
                    </a:p>
                  </a:txBody>
                  <a:tcPr marL="68580" marR="68580" marT="0" marB="0" anchor="ctr"/>
                </a:tc>
                <a:tc>
                  <a:txBody>
                    <a:bodyPr/>
                    <a:lstStyle/>
                    <a:p>
                      <a:pPr marL="57785" algn="ctr">
                        <a:spcAft>
                          <a:spcPts val="0"/>
                        </a:spcAft>
                      </a:pPr>
                      <a:r>
                        <a:rPr lang="nl-NL" sz="1200">
                          <a:effectLst/>
                        </a:rPr>
                        <a:t>Diagnostiek niet afgehandeld op 31/12/2013, overgedragen naar 2014</a:t>
                      </a:r>
                      <a:endParaRPr lang="nl-BE" sz="1200">
                        <a:effectLst/>
                        <a:latin typeface="Times New Roman"/>
                        <a:ea typeface="Times New Roman"/>
                      </a:endParaRPr>
                    </a:p>
                  </a:txBody>
                  <a:tcPr marL="68580" marR="68580" marT="0" marB="0" anchor="ctr"/>
                </a:tc>
                <a:tc rowSpan="2">
                  <a:txBody>
                    <a:bodyPr/>
                    <a:lstStyle/>
                    <a:p>
                      <a:pPr marR="27305" algn="ctr">
                        <a:spcAft>
                          <a:spcPts val="0"/>
                        </a:spcAft>
                      </a:pPr>
                      <a:r>
                        <a:rPr lang="nl-NL" sz="1200" dirty="0">
                          <a:effectLst/>
                        </a:rPr>
                        <a:t>1599, of 15 % van het totaal aantal ingezette modules 2014 </a:t>
                      </a:r>
                      <a:endParaRPr lang="nl-BE" sz="1200" dirty="0">
                        <a:effectLst/>
                      </a:endParaRPr>
                    </a:p>
                    <a:p>
                      <a:pPr marR="27305" algn="ctr">
                        <a:spcAft>
                          <a:spcPts val="0"/>
                        </a:spcAft>
                      </a:pPr>
                      <a:r>
                        <a:rPr lang="nl-NL" sz="1200" dirty="0">
                          <a:effectLst/>
                        </a:rPr>
                        <a:t>(2013: 24% van totaal aantal begeleidingen)</a:t>
                      </a:r>
                      <a:endParaRPr lang="nl-BE" sz="1200" dirty="0">
                        <a:effectLst/>
                        <a:latin typeface="Times New Roman"/>
                        <a:ea typeface="Times New Roman"/>
                      </a:endParaRPr>
                    </a:p>
                  </a:txBody>
                  <a:tcPr marL="68580" marR="68580" marT="0" marB="0" anchor="ctr"/>
                </a:tc>
              </a:tr>
              <a:tr h="996539">
                <a:tc>
                  <a:txBody>
                    <a:bodyPr/>
                    <a:lstStyle/>
                    <a:p>
                      <a:pPr algn="ctr">
                        <a:spcAft>
                          <a:spcPts val="0"/>
                        </a:spcAft>
                      </a:pPr>
                      <a:r>
                        <a:rPr lang="nl-NL" sz="1200">
                          <a:effectLst/>
                        </a:rPr>
                        <a:t>9</a:t>
                      </a:r>
                      <a:endParaRPr lang="nl-BE" sz="1200">
                        <a:effectLst/>
                        <a:latin typeface="Times New Roman"/>
                        <a:ea typeface="Times New Roman"/>
                      </a:endParaRPr>
                    </a:p>
                  </a:txBody>
                  <a:tcPr marL="68580" marR="68580" marT="0" marB="0" anchor="ctr"/>
                </a:tc>
                <a:tc>
                  <a:txBody>
                    <a:bodyPr/>
                    <a:lstStyle/>
                    <a:p>
                      <a:pPr marL="57785" algn="ctr">
                        <a:spcAft>
                          <a:spcPts val="0"/>
                        </a:spcAft>
                      </a:pPr>
                      <a:r>
                        <a:rPr lang="nl-NL" sz="1200" dirty="0">
                          <a:effectLst/>
                        </a:rPr>
                        <a:t>Verblijf niet beëindigd op 31/12/2013, overgedragen naar 2014</a:t>
                      </a:r>
                      <a:endParaRPr lang="nl-BE" sz="1200" dirty="0">
                        <a:effectLst/>
                        <a:latin typeface="Times New Roman"/>
                        <a:ea typeface="Times New Roman"/>
                      </a:endParaRPr>
                    </a:p>
                  </a:txBody>
                  <a:tcPr marL="68580" marR="68580" marT="0" marB="0" anchor="ctr"/>
                </a:tc>
                <a:tc vMerge="1">
                  <a:txBody>
                    <a:bodyPr/>
                    <a:lstStyle/>
                    <a:p>
                      <a:endParaRPr lang="nl-BE"/>
                    </a:p>
                  </a:txBody>
                  <a:tcPr/>
                </a:tc>
              </a:tr>
            </a:tbl>
          </a:graphicData>
        </a:graphic>
      </p:graphicFrame>
      <p:pic>
        <p:nvPicPr>
          <p:cNvPr id="14337" name="Grafiek 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92080" y="3645024"/>
            <a:ext cx="2520280" cy="1368152"/>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a:spLocks noChangeArrowheads="1"/>
          </p:cNvSpPr>
          <p:nvPr/>
        </p:nvSpPr>
        <p:spPr bwMode="auto">
          <a:xfrm>
            <a:off x="90488" y="2533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BE" altLang="nl-BE"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2" name="Tabel 11"/>
          <p:cNvGraphicFramePr>
            <a:graphicFrameLocks noGrp="1"/>
          </p:cNvGraphicFramePr>
          <p:nvPr>
            <p:extLst>
              <p:ext uri="{D42A27DB-BD31-4B8C-83A1-F6EECF244321}">
                <p14:modId xmlns:p14="http://schemas.microsoft.com/office/powerpoint/2010/main" val="1610062272"/>
              </p:ext>
            </p:extLst>
          </p:nvPr>
        </p:nvGraphicFramePr>
        <p:xfrm>
          <a:off x="5292080" y="2090683"/>
          <a:ext cx="3145892" cy="1445260"/>
        </p:xfrm>
        <a:graphic>
          <a:graphicData uri="http://schemas.openxmlformats.org/drawingml/2006/table">
            <a:tbl>
              <a:tblPr firstRow="1" firstCol="1" bandRow="1">
                <a:tableStyleId>{5C22544A-7EE6-4342-B048-85BDC9FD1C3A}</a:tableStyleId>
              </a:tblPr>
              <a:tblGrid>
                <a:gridCol w="810490"/>
                <a:gridCol w="1404444"/>
                <a:gridCol w="930958"/>
              </a:tblGrid>
              <a:tr h="581025">
                <a:tc>
                  <a:txBody>
                    <a:bodyPr/>
                    <a:lstStyle/>
                    <a:p>
                      <a:pPr marL="90170" algn="r">
                        <a:spcAft>
                          <a:spcPts val="0"/>
                        </a:spcAft>
                      </a:pPr>
                      <a:r>
                        <a:rPr lang="nl-BE" sz="1100" dirty="0">
                          <a:effectLst/>
                        </a:rPr>
                        <a:t> </a:t>
                      </a:r>
                      <a:endParaRPr lang="nl-BE" sz="1200" dirty="0">
                        <a:effectLst/>
                        <a:latin typeface="Times New Roman"/>
                        <a:ea typeface="Times New Roman"/>
                      </a:endParaRPr>
                    </a:p>
                  </a:txBody>
                  <a:tcPr marL="44450" marR="44450" marT="0" marB="0" anchor="b"/>
                </a:tc>
                <a:tc>
                  <a:txBody>
                    <a:bodyPr/>
                    <a:lstStyle/>
                    <a:p>
                      <a:pPr marL="90170" algn="r">
                        <a:spcAft>
                          <a:spcPts val="0"/>
                        </a:spcAft>
                      </a:pPr>
                      <a:r>
                        <a:rPr lang="nl-BE" sz="1100" dirty="0">
                          <a:effectLst/>
                        </a:rPr>
                        <a:t>aantal begeleidingen </a:t>
                      </a:r>
                      <a:endParaRPr lang="nl-BE" sz="1200" dirty="0">
                        <a:effectLst/>
                        <a:latin typeface="Times New Roman"/>
                        <a:ea typeface="Times New Roman"/>
                      </a:endParaRPr>
                    </a:p>
                  </a:txBody>
                  <a:tcPr marL="44450" marR="44450" marT="0" marB="0" anchor="b"/>
                </a:tc>
                <a:tc>
                  <a:txBody>
                    <a:bodyPr/>
                    <a:lstStyle/>
                    <a:p>
                      <a:pPr marL="90170" algn="r">
                        <a:spcAft>
                          <a:spcPts val="0"/>
                        </a:spcAft>
                      </a:pPr>
                      <a:r>
                        <a:rPr lang="nl-BE" sz="1100" dirty="0">
                          <a:effectLst/>
                        </a:rPr>
                        <a:t>gemiddelde begeleidings-duur in dagen</a:t>
                      </a:r>
                      <a:endParaRPr lang="nl-BE" sz="1200" dirty="0">
                        <a:effectLst/>
                        <a:latin typeface="Times New Roman"/>
                        <a:ea typeface="Times New Roman"/>
                      </a:endParaRPr>
                    </a:p>
                  </a:txBody>
                  <a:tcPr marL="44450" marR="44450" marT="0" marB="0" anchor="b"/>
                </a:tc>
              </a:tr>
              <a:tr h="193675">
                <a:tc>
                  <a:txBody>
                    <a:bodyPr/>
                    <a:lstStyle/>
                    <a:p>
                      <a:pPr marL="90170" algn="ctr">
                        <a:spcAft>
                          <a:spcPts val="0"/>
                        </a:spcAft>
                      </a:pPr>
                      <a:r>
                        <a:rPr lang="nl-BE" sz="1100">
                          <a:effectLst/>
                        </a:rPr>
                        <a:t>2011</a:t>
                      </a:r>
                      <a:endParaRPr lang="nl-BE" sz="1200">
                        <a:effectLst/>
                        <a:latin typeface="Times New Roman"/>
                        <a:ea typeface="Times New Roman"/>
                      </a:endParaRPr>
                    </a:p>
                  </a:txBody>
                  <a:tcPr marL="44450" marR="44450" marT="0" marB="0" anchor="b"/>
                </a:tc>
                <a:tc>
                  <a:txBody>
                    <a:bodyPr/>
                    <a:lstStyle/>
                    <a:p>
                      <a:pPr marL="90170" algn="ctr">
                        <a:spcAft>
                          <a:spcPts val="0"/>
                        </a:spcAft>
                      </a:pPr>
                      <a:r>
                        <a:rPr lang="nl-BE" sz="1100">
                          <a:effectLst/>
                        </a:rPr>
                        <a:t>81</a:t>
                      </a:r>
                      <a:endParaRPr lang="nl-BE" sz="1200">
                        <a:effectLst/>
                        <a:latin typeface="Times New Roman"/>
                        <a:ea typeface="Times New Roman"/>
                      </a:endParaRPr>
                    </a:p>
                  </a:txBody>
                  <a:tcPr marL="44450" marR="44450" marT="0" marB="0" anchor="b"/>
                </a:tc>
                <a:tc>
                  <a:txBody>
                    <a:bodyPr/>
                    <a:lstStyle/>
                    <a:p>
                      <a:pPr marL="90170" algn="ctr">
                        <a:spcAft>
                          <a:spcPts val="0"/>
                        </a:spcAft>
                      </a:pPr>
                      <a:r>
                        <a:rPr lang="nl-BE" sz="1100">
                          <a:effectLst/>
                        </a:rPr>
                        <a:t>70,7</a:t>
                      </a:r>
                      <a:endParaRPr lang="nl-BE" sz="1200">
                        <a:effectLst/>
                        <a:latin typeface="Times New Roman"/>
                        <a:ea typeface="Times New Roman"/>
                      </a:endParaRPr>
                    </a:p>
                  </a:txBody>
                  <a:tcPr marL="44450" marR="44450" marT="0" marB="0" anchor="b"/>
                </a:tc>
              </a:tr>
              <a:tr h="193675">
                <a:tc>
                  <a:txBody>
                    <a:bodyPr/>
                    <a:lstStyle/>
                    <a:p>
                      <a:pPr marL="90170" algn="ctr">
                        <a:spcAft>
                          <a:spcPts val="0"/>
                        </a:spcAft>
                      </a:pPr>
                      <a:r>
                        <a:rPr lang="nl-BE" sz="1100">
                          <a:effectLst/>
                        </a:rPr>
                        <a:t>2012</a:t>
                      </a:r>
                      <a:endParaRPr lang="nl-BE" sz="1200">
                        <a:effectLst/>
                        <a:latin typeface="Times New Roman"/>
                        <a:ea typeface="Times New Roman"/>
                      </a:endParaRPr>
                    </a:p>
                  </a:txBody>
                  <a:tcPr marL="44450" marR="44450" marT="0" marB="0" anchor="b"/>
                </a:tc>
                <a:tc>
                  <a:txBody>
                    <a:bodyPr/>
                    <a:lstStyle/>
                    <a:p>
                      <a:pPr marL="90170" algn="ctr">
                        <a:spcAft>
                          <a:spcPts val="0"/>
                        </a:spcAft>
                      </a:pPr>
                      <a:r>
                        <a:rPr lang="nl-BE" sz="1100">
                          <a:effectLst/>
                        </a:rPr>
                        <a:t>65</a:t>
                      </a:r>
                      <a:endParaRPr lang="nl-BE" sz="1200">
                        <a:effectLst/>
                        <a:latin typeface="Times New Roman"/>
                        <a:ea typeface="Times New Roman"/>
                      </a:endParaRPr>
                    </a:p>
                  </a:txBody>
                  <a:tcPr marL="44450" marR="44450" marT="0" marB="0" anchor="b"/>
                </a:tc>
                <a:tc>
                  <a:txBody>
                    <a:bodyPr/>
                    <a:lstStyle/>
                    <a:p>
                      <a:pPr marL="90170" algn="ctr">
                        <a:spcAft>
                          <a:spcPts val="0"/>
                        </a:spcAft>
                      </a:pPr>
                      <a:r>
                        <a:rPr lang="nl-BE" sz="1100">
                          <a:effectLst/>
                        </a:rPr>
                        <a:t>91,1</a:t>
                      </a:r>
                      <a:endParaRPr lang="nl-BE" sz="1200">
                        <a:effectLst/>
                        <a:latin typeface="Times New Roman"/>
                        <a:ea typeface="Times New Roman"/>
                      </a:endParaRPr>
                    </a:p>
                  </a:txBody>
                  <a:tcPr marL="44450" marR="44450" marT="0" marB="0" anchor="b"/>
                </a:tc>
              </a:tr>
              <a:tr h="193675">
                <a:tc>
                  <a:txBody>
                    <a:bodyPr/>
                    <a:lstStyle/>
                    <a:p>
                      <a:pPr marL="90170" algn="ctr">
                        <a:spcAft>
                          <a:spcPts val="0"/>
                        </a:spcAft>
                      </a:pPr>
                      <a:r>
                        <a:rPr lang="nl-BE" sz="1100">
                          <a:effectLst/>
                        </a:rPr>
                        <a:t>2013</a:t>
                      </a:r>
                      <a:endParaRPr lang="nl-BE" sz="1200">
                        <a:effectLst/>
                        <a:latin typeface="Times New Roman"/>
                        <a:ea typeface="Times New Roman"/>
                      </a:endParaRPr>
                    </a:p>
                  </a:txBody>
                  <a:tcPr marL="44450" marR="44450" marT="0" marB="0" anchor="b"/>
                </a:tc>
                <a:tc>
                  <a:txBody>
                    <a:bodyPr/>
                    <a:lstStyle/>
                    <a:p>
                      <a:pPr marL="90170" algn="ctr">
                        <a:spcAft>
                          <a:spcPts val="0"/>
                        </a:spcAft>
                      </a:pPr>
                      <a:r>
                        <a:rPr lang="nl-BE" sz="1100">
                          <a:effectLst/>
                        </a:rPr>
                        <a:t>62</a:t>
                      </a:r>
                      <a:endParaRPr lang="nl-BE" sz="1200">
                        <a:effectLst/>
                        <a:latin typeface="Times New Roman"/>
                        <a:ea typeface="Times New Roman"/>
                      </a:endParaRPr>
                    </a:p>
                  </a:txBody>
                  <a:tcPr marL="44450" marR="44450" marT="0" marB="0" anchor="b"/>
                </a:tc>
                <a:tc>
                  <a:txBody>
                    <a:bodyPr/>
                    <a:lstStyle/>
                    <a:p>
                      <a:pPr marL="90170" algn="ctr">
                        <a:spcAft>
                          <a:spcPts val="0"/>
                        </a:spcAft>
                      </a:pPr>
                      <a:r>
                        <a:rPr lang="nl-BE" sz="1100">
                          <a:effectLst/>
                        </a:rPr>
                        <a:t>79,9</a:t>
                      </a:r>
                      <a:endParaRPr lang="nl-BE" sz="1200">
                        <a:effectLst/>
                        <a:latin typeface="Times New Roman"/>
                        <a:ea typeface="Times New Roman"/>
                      </a:endParaRPr>
                    </a:p>
                  </a:txBody>
                  <a:tcPr marL="44450" marR="44450" marT="0" marB="0" anchor="b"/>
                </a:tc>
              </a:tr>
              <a:tr h="193675">
                <a:tc>
                  <a:txBody>
                    <a:bodyPr/>
                    <a:lstStyle/>
                    <a:p>
                      <a:pPr marL="90170" algn="ctr">
                        <a:spcAft>
                          <a:spcPts val="0"/>
                        </a:spcAft>
                      </a:pPr>
                      <a:r>
                        <a:rPr lang="nl-BE" sz="1100">
                          <a:effectLst/>
                        </a:rPr>
                        <a:t>2014</a:t>
                      </a:r>
                      <a:endParaRPr lang="nl-BE" sz="1200">
                        <a:effectLst/>
                        <a:latin typeface="Times New Roman"/>
                        <a:ea typeface="Times New Roman"/>
                      </a:endParaRPr>
                    </a:p>
                  </a:txBody>
                  <a:tcPr marL="44450" marR="44450" marT="0" marB="0" anchor="b"/>
                </a:tc>
                <a:tc>
                  <a:txBody>
                    <a:bodyPr/>
                    <a:lstStyle/>
                    <a:p>
                      <a:pPr marL="90170" algn="ctr">
                        <a:spcAft>
                          <a:spcPts val="0"/>
                        </a:spcAft>
                      </a:pPr>
                      <a:r>
                        <a:rPr lang="nl-BE" sz="1100">
                          <a:effectLst/>
                        </a:rPr>
                        <a:t>71</a:t>
                      </a:r>
                      <a:endParaRPr lang="nl-BE" sz="1200">
                        <a:effectLst/>
                        <a:latin typeface="Times New Roman"/>
                        <a:ea typeface="Times New Roman"/>
                      </a:endParaRPr>
                    </a:p>
                  </a:txBody>
                  <a:tcPr marL="44450" marR="44450" marT="0" marB="0" anchor="b"/>
                </a:tc>
                <a:tc>
                  <a:txBody>
                    <a:bodyPr/>
                    <a:lstStyle/>
                    <a:p>
                      <a:pPr marL="90170" algn="ctr">
                        <a:spcAft>
                          <a:spcPts val="0"/>
                        </a:spcAft>
                      </a:pPr>
                      <a:r>
                        <a:rPr lang="nl-BE" sz="1100" dirty="0">
                          <a:effectLst/>
                        </a:rPr>
                        <a:t>67,7</a:t>
                      </a:r>
                      <a:endParaRPr lang="nl-BE" sz="1200" dirty="0">
                        <a:effectLst/>
                        <a:latin typeface="Times New Roman"/>
                        <a:ea typeface="Times New Roman"/>
                      </a:endParaRPr>
                    </a:p>
                  </a:txBody>
                  <a:tcPr marL="44450" marR="44450" marT="0" marB="0" anchor="b"/>
                </a:tc>
              </a:tr>
            </a:tbl>
          </a:graphicData>
        </a:graphic>
      </p:graphicFrame>
    </p:spTree>
    <p:extLst>
      <p:ext uri="{BB962C8B-B14F-4D97-AF65-F5344CB8AC3E}">
        <p14:creationId xmlns:p14="http://schemas.microsoft.com/office/powerpoint/2010/main" val="938643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1. Personeel</a:t>
            </a:r>
            <a:endParaRPr lang="nl-BE" dirty="0"/>
          </a:p>
        </p:txBody>
      </p:sp>
      <p:sp>
        <p:nvSpPr>
          <p:cNvPr id="5" name="Tijdelijke aanduiding voor voettekst 4"/>
          <p:cNvSpPr>
            <a:spLocks noGrp="1"/>
          </p:cNvSpPr>
          <p:nvPr>
            <p:ph type="ftr" sz="quarter" idx="11"/>
          </p:nvPr>
        </p:nvSpPr>
        <p:spPr/>
        <p:txBody>
          <a:bodyPr/>
          <a:lstStyle/>
          <a:p>
            <a:r>
              <a:rPr lang="nl-BE" dirty="0" smtClean="0"/>
              <a:t>werkingsverslag en kwaliteitsverslag 2014, kwaliteitsplan 2015</a:t>
            </a:r>
            <a:endParaRPr lang="nl-BE" dirty="0"/>
          </a:p>
        </p:txBody>
      </p:sp>
      <p:sp>
        <p:nvSpPr>
          <p:cNvPr id="13" name="Tijdelijke aanduiding voor inhoud 12"/>
          <p:cNvSpPr>
            <a:spLocks noGrp="1"/>
          </p:cNvSpPr>
          <p:nvPr>
            <p:ph idx="1"/>
          </p:nvPr>
        </p:nvSpPr>
        <p:spPr/>
        <p:txBody>
          <a:bodyPr>
            <a:normAutofit lnSpcReduction="10000"/>
          </a:bodyPr>
          <a:lstStyle/>
          <a:p>
            <a:r>
              <a:rPr lang="nl-BE" dirty="0" smtClean="0"/>
              <a:t>32 </a:t>
            </a:r>
            <a:r>
              <a:rPr lang="nl-BE" dirty="0"/>
              <a:t>medewerkers in OOOC De Morgenster, ingezet in </a:t>
            </a:r>
            <a:endParaRPr lang="nl-BE" dirty="0" smtClean="0"/>
          </a:p>
          <a:p>
            <a:pPr lvl="2"/>
            <a:r>
              <a:rPr lang="nl-BE" dirty="0" smtClean="0"/>
              <a:t>2 </a:t>
            </a:r>
            <a:r>
              <a:rPr lang="nl-BE" dirty="0"/>
              <a:t>diagnostische teams</a:t>
            </a:r>
          </a:p>
          <a:p>
            <a:pPr lvl="2"/>
            <a:r>
              <a:rPr lang="nl-BE" dirty="0"/>
              <a:t>Verblijfsfunctie </a:t>
            </a:r>
          </a:p>
          <a:p>
            <a:pPr lvl="2"/>
            <a:r>
              <a:rPr lang="nl-BE" dirty="0" smtClean="0"/>
              <a:t>Time-out </a:t>
            </a:r>
            <a:r>
              <a:rPr lang="nl-BE" dirty="0"/>
              <a:t>en </a:t>
            </a:r>
            <a:r>
              <a:rPr lang="nl-BE" dirty="0" err="1"/>
              <a:t>dagbegeleidingsproject</a:t>
            </a:r>
            <a:r>
              <a:rPr lang="nl-BE" dirty="0"/>
              <a:t> De Knoop </a:t>
            </a:r>
            <a:endParaRPr lang="nl-BE" dirty="0" smtClean="0"/>
          </a:p>
          <a:p>
            <a:pPr lvl="3"/>
            <a:r>
              <a:rPr lang="nl-BE" dirty="0" smtClean="0"/>
              <a:t>2 deeltijdse medewerkers op loonlijst De Morgenster</a:t>
            </a:r>
          </a:p>
          <a:p>
            <a:pPr lvl="3"/>
            <a:r>
              <a:rPr lang="nl-BE" dirty="0" smtClean="0"/>
              <a:t>1 voltijdse medewerker op loonlijst MFC </a:t>
            </a:r>
            <a:r>
              <a:rPr lang="nl-BE" dirty="0" err="1" smtClean="0"/>
              <a:t>Hagewinde</a:t>
            </a:r>
            <a:endParaRPr lang="nl-BE" dirty="0" smtClean="0"/>
          </a:p>
          <a:p>
            <a:pPr lvl="3"/>
            <a:r>
              <a:rPr lang="nl-BE" dirty="0" smtClean="0"/>
              <a:t>1 deeltijdse medewerker loonlijst BUSO-scholen De Karwij en de Broederschool</a:t>
            </a:r>
          </a:p>
          <a:p>
            <a:pPr lvl="2"/>
            <a:r>
              <a:rPr lang="nl-NL" dirty="0" smtClean="0"/>
              <a:t>9 </a:t>
            </a:r>
            <a:r>
              <a:rPr lang="nl-NL" dirty="0"/>
              <a:t>medewerkers vroegen en genoten gedurende het jaar deeltijds </a:t>
            </a:r>
            <a:r>
              <a:rPr lang="nl-NL" dirty="0" smtClean="0"/>
              <a:t>tijdkrediet/ouderschapsverlof.</a:t>
            </a:r>
          </a:p>
          <a:p>
            <a:pPr lvl="2"/>
            <a:r>
              <a:rPr lang="nl-NL" dirty="0" smtClean="0"/>
              <a:t>1 </a:t>
            </a:r>
            <a:r>
              <a:rPr lang="nl-NL" dirty="0"/>
              <a:t>medewerker was meerdere maanden afwezig wegens langdurige ziekte. </a:t>
            </a:r>
            <a:endParaRPr lang="nl-NL" dirty="0" smtClean="0"/>
          </a:p>
          <a:p>
            <a:pPr lvl="2"/>
            <a:r>
              <a:rPr lang="nl-NL" dirty="0" smtClean="0"/>
              <a:t>2 </a:t>
            </a:r>
            <a:r>
              <a:rPr lang="nl-NL" dirty="0"/>
              <a:t>medewerkers verlieten de dienst. Er waren 2 nieuwe aanwervingen in vast dienstverband</a:t>
            </a:r>
            <a:r>
              <a:rPr lang="nl-NL" dirty="0" smtClean="0"/>
              <a:t>.</a:t>
            </a:r>
          </a:p>
          <a:p>
            <a:pPr lvl="2"/>
            <a:r>
              <a:rPr lang="nl-NL" dirty="0" smtClean="0"/>
              <a:t>Evolutie ziekteverzuim:</a:t>
            </a:r>
            <a:endParaRPr lang="nl-BE" dirty="0"/>
          </a:p>
        </p:txBody>
      </p:sp>
      <p:graphicFrame>
        <p:nvGraphicFramePr>
          <p:cNvPr id="2" name="Tabel 1"/>
          <p:cNvGraphicFramePr>
            <a:graphicFrameLocks noGrp="1"/>
          </p:cNvGraphicFramePr>
          <p:nvPr>
            <p:extLst>
              <p:ext uri="{D42A27DB-BD31-4B8C-83A1-F6EECF244321}">
                <p14:modId xmlns:p14="http://schemas.microsoft.com/office/powerpoint/2010/main" val="480977301"/>
              </p:ext>
            </p:extLst>
          </p:nvPr>
        </p:nvGraphicFramePr>
        <p:xfrm>
          <a:off x="3275857" y="4437112"/>
          <a:ext cx="5616623" cy="365760"/>
        </p:xfrm>
        <a:graphic>
          <a:graphicData uri="http://schemas.openxmlformats.org/drawingml/2006/table">
            <a:tbl>
              <a:tblPr firstRow="1" firstCol="1" bandRow="1">
                <a:tableStyleId>{5C22544A-7EE6-4342-B048-85BDC9FD1C3A}</a:tableStyleId>
              </a:tblPr>
              <a:tblGrid>
                <a:gridCol w="1152127"/>
                <a:gridCol w="693667"/>
                <a:gridCol w="882426"/>
                <a:gridCol w="882426"/>
                <a:gridCol w="882426"/>
                <a:gridCol w="1123551"/>
              </a:tblGrid>
              <a:tr h="0">
                <a:tc>
                  <a:txBody>
                    <a:bodyPr/>
                    <a:lstStyle/>
                    <a:p>
                      <a:pPr marL="90170" algn="l">
                        <a:spcAft>
                          <a:spcPts val="0"/>
                        </a:spcAft>
                      </a:pPr>
                      <a:r>
                        <a:rPr lang="nl-NL" sz="1200" dirty="0">
                          <a:effectLst/>
                        </a:rPr>
                        <a:t>Jaartal </a:t>
                      </a:r>
                      <a:endParaRPr lang="nl-BE" sz="1200" dirty="0">
                        <a:effectLst/>
                        <a:latin typeface="Times New Roman"/>
                        <a:ea typeface="Times New Roman"/>
                      </a:endParaRPr>
                    </a:p>
                  </a:txBody>
                  <a:tcPr marL="68580" marR="68580" marT="0" marB="0"/>
                </a:tc>
                <a:tc>
                  <a:txBody>
                    <a:bodyPr/>
                    <a:lstStyle/>
                    <a:p>
                      <a:pPr marL="90170" algn="l">
                        <a:spcAft>
                          <a:spcPts val="0"/>
                        </a:spcAft>
                      </a:pPr>
                      <a:r>
                        <a:rPr lang="nl-NL" sz="1200">
                          <a:effectLst/>
                        </a:rPr>
                        <a:t>2010</a:t>
                      </a:r>
                      <a:endParaRPr lang="nl-BE" sz="1200">
                        <a:effectLst/>
                        <a:latin typeface="Times New Roman"/>
                        <a:ea typeface="Times New Roman"/>
                      </a:endParaRPr>
                    </a:p>
                  </a:txBody>
                  <a:tcPr marL="0" marR="0" marT="0" marB="0"/>
                </a:tc>
                <a:tc>
                  <a:txBody>
                    <a:bodyPr/>
                    <a:lstStyle/>
                    <a:p>
                      <a:pPr marL="90170" algn="l">
                        <a:spcAft>
                          <a:spcPts val="0"/>
                        </a:spcAft>
                      </a:pPr>
                      <a:r>
                        <a:rPr lang="nl-NL" sz="1200">
                          <a:effectLst/>
                        </a:rPr>
                        <a:t>2011</a:t>
                      </a:r>
                      <a:endParaRPr lang="nl-BE" sz="1200">
                        <a:effectLst/>
                        <a:latin typeface="Times New Roman"/>
                        <a:ea typeface="Times New Roman"/>
                      </a:endParaRPr>
                    </a:p>
                  </a:txBody>
                  <a:tcPr marL="0" marR="0" marT="0" marB="0"/>
                </a:tc>
                <a:tc>
                  <a:txBody>
                    <a:bodyPr/>
                    <a:lstStyle/>
                    <a:p>
                      <a:pPr marL="90170" algn="l">
                        <a:spcAft>
                          <a:spcPts val="0"/>
                        </a:spcAft>
                      </a:pPr>
                      <a:r>
                        <a:rPr lang="nl-NL" sz="1200" dirty="0">
                          <a:effectLst/>
                        </a:rPr>
                        <a:t>2012</a:t>
                      </a:r>
                      <a:endParaRPr lang="nl-BE" sz="1200" dirty="0">
                        <a:effectLst/>
                        <a:latin typeface="Times New Roman"/>
                        <a:ea typeface="Times New Roman"/>
                      </a:endParaRPr>
                    </a:p>
                  </a:txBody>
                  <a:tcPr marL="0" marR="0" marT="0" marB="0"/>
                </a:tc>
                <a:tc>
                  <a:txBody>
                    <a:bodyPr/>
                    <a:lstStyle/>
                    <a:p>
                      <a:pPr marL="90170" algn="l">
                        <a:spcAft>
                          <a:spcPts val="0"/>
                        </a:spcAft>
                      </a:pPr>
                      <a:r>
                        <a:rPr lang="nl-NL" sz="1200">
                          <a:effectLst/>
                        </a:rPr>
                        <a:t>2013</a:t>
                      </a:r>
                      <a:endParaRPr lang="nl-BE" sz="1200">
                        <a:effectLst/>
                        <a:latin typeface="Times New Roman"/>
                        <a:ea typeface="Times New Roman"/>
                      </a:endParaRPr>
                    </a:p>
                  </a:txBody>
                  <a:tcPr marL="0" marR="0" marT="0" marB="0"/>
                </a:tc>
                <a:tc>
                  <a:txBody>
                    <a:bodyPr/>
                    <a:lstStyle/>
                    <a:p>
                      <a:pPr marL="90170" algn="l">
                        <a:spcAft>
                          <a:spcPts val="0"/>
                        </a:spcAft>
                      </a:pPr>
                      <a:r>
                        <a:rPr lang="nl-NL" sz="1200">
                          <a:effectLst/>
                        </a:rPr>
                        <a:t>2014</a:t>
                      </a:r>
                      <a:endParaRPr lang="nl-BE" sz="1200">
                        <a:effectLst/>
                        <a:latin typeface="Times New Roman"/>
                        <a:ea typeface="Times New Roman"/>
                      </a:endParaRPr>
                    </a:p>
                  </a:txBody>
                  <a:tcPr marL="68580" marR="68580" marT="0" marB="0"/>
                </a:tc>
              </a:tr>
              <a:tr h="0">
                <a:tc>
                  <a:txBody>
                    <a:bodyPr/>
                    <a:lstStyle/>
                    <a:p>
                      <a:pPr marL="90170" algn="l">
                        <a:spcAft>
                          <a:spcPts val="0"/>
                        </a:spcAft>
                      </a:pPr>
                      <a:r>
                        <a:rPr lang="nl-NL" sz="1200" dirty="0">
                          <a:effectLst/>
                        </a:rPr>
                        <a:t>Ziekteverzuim</a:t>
                      </a:r>
                      <a:endParaRPr lang="nl-BE" sz="1200" dirty="0">
                        <a:effectLst/>
                        <a:latin typeface="Times New Roman"/>
                        <a:ea typeface="Times New Roman"/>
                      </a:endParaRPr>
                    </a:p>
                  </a:txBody>
                  <a:tcPr marL="68580" marR="68580" marT="0" marB="0"/>
                </a:tc>
                <a:tc>
                  <a:txBody>
                    <a:bodyPr/>
                    <a:lstStyle/>
                    <a:p>
                      <a:pPr marL="90170" algn="l">
                        <a:spcAft>
                          <a:spcPts val="0"/>
                        </a:spcAft>
                      </a:pPr>
                      <a:r>
                        <a:rPr lang="nl-NL" sz="1200">
                          <a:effectLst/>
                        </a:rPr>
                        <a:t>4.25%</a:t>
                      </a:r>
                      <a:endParaRPr lang="nl-BE" sz="1200">
                        <a:effectLst/>
                        <a:latin typeface="Times New Roman"/>
                        <a:ea typeface="Times New Roman"/>
                      </a:endParaRPr>
                    </a:p>
                  </a:txBody>
                  <a:tcPr marL="0" marR="0" marT="0" marB="0"/>
                </a:tc>
                <a:tc>
                  <a:txBody>
                    <a:bodyPr/>
                    <a:lstStyle/>
                    <a:p>
                      <a:pPr marL="90170" algn="l">
                        <a:spcAft>
                          <a:spcPts val="0"/>
                        </a:spcAft>
                      </a:pPr>
                      <a:r>
                        <a:rPr lang="nl-NL" sz="1200">
                          <a:effectLst/>
                        </a:rPr>
                        <a:t>5.55%</a:t>
                      </a:r>
                      <a:endParaRPr lang="nl-BE" sz="1200">
                        <a:effectLst/>
                        <a:latin typeface="Times New Roman"/>
                        <a:ea typeface="Times New Roman"/>
                      </a:endParaRPr>
                    </a:p>
                  </a:txBody>
                  <a:tcPr marL="0" marR="0" marT="0" marB="0"/>
                </a:tc>
                <a:tc>
                  <a:txBody>
                    <a:bodyPr/>
                    <a:lstStyle/>
                    <a:p>
                      <a:pPr marL="90170" algn="l">
                        <a:spcAft>
                          <a:spcPts val="0"/>
                        </a:spcAft>
                      </a:pPr>
                      <a:r>
                        <a:rPr lang="nl-NL" sz="1200" dirty="0">
                          <a:effectLst/>
                        </a:rPr>
                        <a:t>4.92%</a:t>
                      </a:r>
                      <a:endParaRPr lang="nl-BE" sz="1200" dirty="0">
                        <a:effectLst/>
                        <a:latin typeface="Times New Roman"/>
                        <a:ea typeface="Times New Roman"/>
                      </a:endParaRPr>
                    </a:p>
                  </a:txBody>
                  <a:tcPr marL="0" marR="0" marT="0" marB="0"/>
                </a:tc>
                <a:tc>
                  <a:txBody>
                    <a:bodyPr/>
                    <a:lstStyle/>
                    <a:p>
                      <a:pPr marL="90170" algn="l">
                        <a:spcAft>
                          <a:spcPts val="0"/>
                        </a:spcAft>
                      </a:pPr>
                      <a:r>
                        <a:rPr lang="nl-NL" sz="1200">
                          <a:effectLst/>
                        </a:rPr>
                        <a:t>7.98%</a:t>
                      </a:r>
                      <a:endParaRPr lang="nl-BE" sz="1200">
                        <a:effectLst/>
                        <a:latin typeface="Times New Roman"/>
                        <a:ea typeface="Times New Roman"/>
                      </a:endParaRPr>
                    </a:p>
                  </a:txBody>
                  <a:tcPr marL="0" marR="0" marT="0" marB="0"/>
                </a:tc>
                <a:tc>
                  <a:txBody>
                    <a:bodyPr/>
                    <a:lstStyle/>
                    <a:p>
                      <a:pPr marL="90170" algn="l">
                        <a:spcAft>
                          <a:spcPts val="0"/>
                        </a:spcAft>
                      </a:pPr>
                      <a:r>
                        <a:rPr lang="nl-NL" sz="1200" dirty="0">
                          <a:effectLst/>
                        </a:rPr>
                        <a:t>5.71 %</a:t>
                      </a:r>
                      <a:endParaRPr lang="nl-BE"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110713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9 </a:t>
            </a:r>
            <a:r>
              <a:rPr lang="nl-BE" dirty="0" err="1" smtClean="0"/>
              <a:t>fugues</a:t>
            </a:r>
            <a:r>
              <a:rPr lang="nl-BE" dirty="0" smtClean="0"/>
              <a:t> door 5 minderjarigen</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pic>
        <p:nvPicPr>
          <p:cNvPr id="15362" name="Grafiek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1052736"/>
            <a:ext cx="5472608" cy="32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98862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onderwijs</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2" name="Tijdelijke aanduiding voor inhoud 1"/>
          <p:cNvSpPr>
            <a:spLocks noGrp="1"/>
          </p:cNvSpPr>
          <p:nvPr>
            <p:ph idx="1"/>
          </p:nvPr>
        </p:nvSpPr>
        <p:spPr>
          <a:xfrm>
            <a:off x="467544" y="1100628"/>
            <a:ext cx="7876356" cy="3579849"/>
          </a:xfrm>
        </p:spPr>
        <p:txBody>
          <a:bodyPr/>
          <a:lstStyle/>
          <a:p>
            <a:r>
              <a:rPr lang="nl-BE" dirty="0"/>
              <a:t>De overgrote meerderheid van de minderjarigen gaat regulier naar school. Opvallend is het </a:t>
            </a:r>
            <a:r>
              <a:rPr lang="nl-BE" dirty="0" smtClean="0"/>
              <a:t>sterk toegenomen aantal minderjarigen in het bijzonder onderwijs (46</a:t>
            </a:r>
            <a:r>
              <a:rPr lang="nl-BE" dirty="0"/>
              <a:t>%, </a:t>
            </a:r>
            <a:r>
              <a:rPr lang="nl-BE" dirty="0" err="1"/>
              <a:t>tov</a:t>
            </a:r>
            <a:r>
              <a:rPr lang="nl-BE" dirty="0"/>
              <a:t> 15 % in 2013 ). </a:t>
            </a:r>
          </a:p>
          <a:p>
            <a:r>
              <a:rPr lang="nl-BE" dirty="0"/>
              <a:t>20% is (soms gedeeltelijk) aangewezen op het aanbod dagbegeleiding (DB) , via het intersectoraal samenwerkingsverband “De Knoop”, waarover later in dit verslag meer. </a:t>
            </a:r>
          </a:p>
          <a:p>
            <a:endParaRPr lang="nl-BE" dirty="0"/>
          </a:p>
        </p:txBody>
      </p:sp>
      <p:pic>
        <p:nvPicPr>
          <p:cNvPr id="16386" name="Grafiek 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2780927"/>
            <a:ext cx="2736304" cy="1512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Grafiek 1"/>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31840" y="2780926"/>
            <a:ext cx="2160240" cy="1512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Grafiek 1"/>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08104" y="2780926"/>
            <a:ext cx="2736304" cy="1512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701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Gemiddelde begeleidingsduur daalde</a:t>
            </a:r>
            <a:endParaRPr lang="nl-BE" dirty="0"/>
          </a:p>
        </p:txBody>
      </p:sp>
      <p:sp>
        <p:nvSpPr>
          <p:cNvPr id="3" name="Tijdelijke aanduiding voor voettekst 2"/>
          <p:cNvSpPr>
            <a:spLocks noGrp="1"/>
          </p:cNvSpPr>
          <p:nvPr>
            <p:ph type="ftr" sz="quarter" idx="11"/>
          </p:nvPr>
        </p:nvSpPr>
        <p:spPr/>
        <p:txBody>
          <a:bodyPr/>
          <a:lstStyle/>
          <a:p>
            <a:r>
              <a:rPr lang="nl-BE" dirty="0" smtClean="0"/>
              <a:t>werkingsverslag en kwaliteitsverslag 2014, kwaliteitsplan 2015</a:t>
            </a:r>
            <a:endParaRPr lang="nl-BE" dirty="0"/>
          </a:p>
        </p:txBody>
      </p:sp>
      <p:graphicFrame>
        <p:nvGraphicFramePr>
          <p:cNvPr id="4" name="Tabel 3"/>
          <p:cNvGraphicFramePr>
            <a:graphicFrameLocks noGrp="1"/>
          </p:cNvGraphicFramePr>
          <p:nvPr>
            <p:extLst>
              <p:ext uri="{D42A27DB-BD31-4B8C-83A1-F6EECF244321}">
                <p14:modId xmlns:p14="http://schemas.microsoft.com/office/powerpoint/2010/main" val="1828233955"/>
              </p:ext>
            </p:extLst>
          </p:nvPr>
        </p:nvGraphicFramePr>
        <p:xfrm>
          <a:off x="323528" y="1556792"/>
          <a:ext cx="3674745" cy="2560320"/>
        </p:xfrm>
        <a:graphic>
          <a:graphicData uri="http://schemas.openxmlformats.org/drawingml/2006/table">
            <a:tbl>
              <a:tblPr firstRow="1" firstCol="1" bandRow="1">
                <a:tableStyleId>{5C22544A-7EE6-4342-B048-85BDC9FD1C3A}</a:tableStyleId>
              </a:tblPr>
              <a:tblGrid>
                <a:gridCol w="699135"/>
                <a:gridCol w="1350010"/>
                <a:gridCol w="1625600"/>
              </a:tblGrid>
              <a:tr h="0">
                <a:tc>
                  <a:txBody>
                    <a:bodyPr/>
                    <a:lstStyle/>
                    <a:p>
                      <a:pPr algn="ctr">
                        <a:spcAft>
                          <a:spcPts val="0"/>
                        </a:spcAft>
                      </a:pPr>
                      <a:r>
                        <a:rPr lang="nl-NL" sz="1200" dirty="0">
                          <a:effectLst/>
                        </a:rPr>
                        <a:t>Aantal dossiers</a:t>
                      </a:r>
                      <a:endParaRPr lang="nl-BE"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57785" marR="79375" algn="ctr">
                        <a:spcAft>
                          <a:spcPts val="0"/>
                        </a:spcAft>
                      </a:pPr>
                      <a:r>
                        <a:rPr lang="nl-NL" sz="1200" dirty="0">
                          <a:effectLst/>
                        </a:rPr>
                        <a:t> </a:t>
                      </a:r>
                      <a:endParaRPr lang="nl-BE"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53975" algn="ctr">
                        <a:spcAft>
                          <a:spcPts val="0"/>
                        </a:spcAft>
                      </a:pPr>
                      <a:r>
                        <a:rPr lang="nl-NL" sz="1200">
                          <a:effectLst/>
                        </a:rPr>
                        <a:t>Modules/dag ingezet voor uit 2013 overgedragen begeleidingen</a:t>
                      </a:r>
                      <a:endParaRPr lang="nl-BE" sz="1200">
                        <a:effectLst/>
                        <a:latin typeface="Times New Roman" panose="02020603050405020304" pitchFamily="18" charset="0"/>
                        <a:ea typeface="Times New Roman" panose="02020603050405020304" pitchFamily="18" charset="0"/>
                      </a:endParaRPr>
                    </a:p>
                  </a:txBody>
                  <a:tcPr marL="68580" marR="68580" marT="0" marB="0" anchor="ctr"/>
                </a:tc>
              </a:tr>
              <a:tr h="0">
                <a:tc>
                  <a:txBody>
                    <a:bodyPr/>
                    <a:lstStyle/>
                    <a:p>
                      <a:pPr algn="ctr">
                        <a:spcAft>
                          <a:spcPts val="0"/>
                        </a:spcAft>
                      </a:pPr>
                      <a:r>
                        <a:rPr lang="nl-NL" sz="1200">
                          <a:effectLst/>
                        </a:rPr>
                        <a:t>6</a:t>
                      </a:r>
                      <a:endParaRPr lang="nl-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57785" algn="ctr">
                        <a:spcAft>
                          <a:spcPts val="0"/>
                        </a:spcAft>
                      </a:pPr>
                      <a:r>
                        <a:rPr lang="nl-NL" sz="1200">
                          <a:effectLst/>
                        </a:rPr>
                        <a:t>Diagnostiek niet afgehandeld op 31/12/2013, overgedragen naar 2014</a:t>
                      </a:r>
                      <a:endParaRPr lang="nl-BE" sz="120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R="27305" algn="ctr">
                        <a:spcAft>
                          <a:spcPts val="0"/>
                        </a:spcAft>
                      </a:pPr>
                      <a:r>
                        <a:rPr lang="nl-NL" sz="1200" dirty="0">
                          <a:effectLst/>
                        </a:rPr>
                        <a:t>1599, of 15 % van het totaal aantal ingezette modules 2014 </a:t>
                      </a:r>
                      <a:endParaRPr lang="nl-BE" sz="1200" dirty="0">
                        <a:effectLst/>
                      </a:endParaRPr>
                    </a:p>
                    <a:p>
                      <a:pPr marR="27305" algn="ctr">
                        <a:spcAft>
                          <a:spcPts val="0"/>
                        </a:spcAft>
                      </a:pPr>
                      <a:r>
                        <a:rPr lang="nl-NL" sz="1200" dirty="0">
                          <a:effectLst/>
                        </a:rPr>
                        <a:t>(2013: 24% van totaal aantal begeleidingen)</a:t>
                      </a:r>
                      <a:endParaRPr lang="nl-BE" sz="1200" dirty="0">
                        <a:effectLst/>
                        <a:latin typeface="Times New Roman" panose="02020603050405020304" pitchFamily="18" charset="0"/>
                        <a:ea typeface="Times New Roman" panose="02020603050405020304" pitchFamily="18" charset="0"/>
                      </a:endParaRPr>
                    </a:p>
                  </a:txBody>
                  <a:tcPr marL="68580" marR="68580" marT="0" marB="0" anchor="ctr"/>
                </a:tc>
              </a:tr>
              <a:tr h="0">
                <a:tc>
                  <a:txBody>
                    <a:bodyPr/>
                    <a:lstStyle/>
                    <a:p>
                      <a:pPr algn="ctr">
                        <a:spcAft>
                          <a:spcPts val="0"/>
                        </a:spcAft>
                      </a:pPr>
                      <a:r>
                        <a:rPr lang="nl-NL" sz="1200">
                          <a:effectLst/>
                        </a:rPr>
                        <a:t>9</a:t>
                      </a:r>
                      <a:endParaRPr lang="nl-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57785" algn="ctr">
                        <a:spcAft>
                          <a:spcPts val="0"/>
                        </a:spcAft>
                      </a:pPr>
                      <a:r>
                        <a:rPr lang="nl-NL" sz="1200" dirty="0">
                          <a:effectLst/>
                        </a:rPr>
                        <a:t>Verblijf niet beëindigd op 31/12/2013, overgedragen naar 2014</a:t>
                      </a:r>
                      <a:endParaRPr lang="nl-BE"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nl-BE"/>
                    </a:p>
                  </a:txBody>
                  <a:tcPr/>
                </a:tc>
              </a:tr>
            </a:tbl>
          </a:graphicData>
        </a:graphic>
      </p:graphicFrame>
      <p:graphicFrame>
        <p:nvGraphicFramePr>
          <p:cNvPr id="7" name="Tabel 6"/>
          <p:cNvGraphicFramePr>
            <a:graphicFrameLocks noGrp="1"/>
          </p:cNvGraphicFramePr>
          <p:nvPr>
            <p:extLst>
              <p:ext uri="{D42A27DB-BD31-4B8C-83A1-F6EECF244321}">
                <p14:modId xmlns:p14="http://schemas.microsoft.com/office/powerpoint/2010/main" val="2431181121"/>
              </p:ext>
            </p:extLst>
          </p:nvPr>
        </p:nvGraphicFramePr>
        <p:xfrm>
          <a:off x="4139952" y="1556792"/>
          <a:ext cx="3240360" cy="2520280"/>
        </p:xfrm>
        <a:graphic>
          <a:graphicData uri="http://schemas.openxmlformats.org/drawingml/2006/table">
            <a:tbl>
              <a:tblPr firstRow="1" firstCol="1" bandRow="1">
                <a:tableStyleId>{5C22544A-7EE6-4342-B048-85BDC9FD1C3A}</a:tableStyleId>
              </a:tblPr>
              <a:tblGrid>
                <a:gridCol w="834828"/>
                <a:gridCol w="1446618"/>
                <a:gridCol w="958914"/>
              </a:tblGrid>
              <a:tr h="1309752">
                <a:tc>
                  <a:txBody>
                    <a:bodyPr/>
                    <a:lstStyle/>
                    <a:p>
                      <a:pPr marL="90170" algn="r">
                        <a:spcAft>
                          <a:spcPts val="0"/>
                        </a:spcAft>
                      </a:pPr>
                      <a:r>
                        <a:rPr lang="nl-BE" sz="1100" dirty="0">
                          <a:effectLst/>
                        </a:rPr>
                        <a:t> </a:t>
                      </a:r>
                      <a:endParaRPr lang="nl-BE" sz="12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r">
                        <a:spcAft>
                          <a:spcPts val="0"/>
                        </a:spcAft>
                      </a:pPr>
                      <a:r>
                        <a:rPr lang="nl-BE" sz="1100" dirty="0">
                          <a:effectLst/>
                        </a:rPr>
                        <a:t>aantal begeleidingen </a:t>
                      </a:r>
                      <a:endParaRPr lang="nl-BE" sz="12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r">
                        <a:spcAft>
                          <a:spcPts val="0"/>
                        </a:spcAft>
                      </a:pPr>
                      <a:r>
                        <a:rPr lang="nl-BE" sz="1100">
                          <a:effectLst/>
                        </a:rPr>
                        <a:t>gemiddelde begeleidings-duur in dagen</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302632">
                <a:tc>
                  <a:txBody>
                    <a:bodyPr/>
                    <a:lstStyle/>
                    <a:p>
                      <a:pPr marL="90170" algn="ctr">
                        <a:spcAft>
                          <a:spcPts val="0"/>
                        </a:spcAft>
                      </a:pPr>
                      <a:r>
                        <a:rPr lang="nl-BE" sz="1100">
                          <a:effectLst/>
                        </a:rPr>
                        <a:t>2011</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ctr">
                        <a:spcAft>
                          <a:spcPts val="0"/>
                        </a:spcAft>
                      </a:pPr>
                      <a:r>
                        <a:rPr lang="nl-BE" sz="1100">
                          <a:effectLst/>
                        </a:rPr>
                        <a:t>81</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ctr">
                        <a:spcAft>
                          <a:spcPts val="0"/>
                        </a:spcAft>
                      </a:pPr>
                      <a:r>
                        <a:rPr lang="nl-BE" sz="1100">
                          <a:effectLst/>
                        </a:rPr>
                        <a:t>70,7</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302632">
                <a:tc>
                  <a:txBody>
                    <a:bodyPr/>
                    <a:lstStyle/>
                    <a:p>
                      <a:pPr marL="90170" algn="ctr">
                        <a:spcAft>
                          <a:spcPts val="0"/>
                        </a:spcAft>
                      </a:pPr>
                      <a:r>
                        <a:rPr lang="nl-BE" sz="1100">
                          <a:effectLst/>
                        </a:rPr>
                        <a:t>2012</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ctr">
                        <a:spcAft>
                          <a:spcPts val="0"/>
                        </a:spcAft>
                      </a:pPr>
                      <a:r>
                        <a:rPr lang="nl-BE" sz="1100">
                          <a:effectLst/>
                        </a:rPr>
                        <a:t>65</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ctr">
                        <a:spcAft>
                          <a:spcPts val="0"/>
                        </a:spcAft>
                      </a:pPr>
                      <a:r>
                        <a:rPr lang="nl-BE" sz="1100">
                          <a:effectLst/>
                        </a:rPr>
                        <a:t>91,1</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302632">
                <a:tc>
                  <a:txBody>
                    <a:bodyPr/>
                    <a:lstStyle/>
                    <a:p>
                      <a:pPr marL="90170" algn="ctr">
                        <a:spcAft>
                          <a:spcPts val="0"/>
                        </a:spcAft>
                      </a:pPr>
                      <a:r>
                        <a:rPr lang="nl-BE" sz="1100">
                          <a:effectLst/>
                        </a:rPr>
                        <a:t>2013</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ctr">
                        <a:spcAft>
                          <a:spcPts val="0"/>
                        </a:spcAft>
                      </a:pPr>
                      <a:r>
                        <a:rPr lang="nl-BE" sz="1100">
                          <a:effectLst/>
                        </a:rPr>
                        <a:t>62</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ctr">
                        <a:spcAft>
                          <a:spcPts val="0"/>
                        </a:spcAft>
                      </a:pPr>
                      <a:r>
                        <a:rPr lang="nl-BE" sz="1100">
                          <a:effectLst/>
                        </a:rPr>
                        <a:t>79,9</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302632">
                <a:tc>
                  <a:txBody>
                    <a:bodyPr/>
                    <a:lstStyle/>
                    <a:p>
                      <a:pPr marL="90170" algn="ctr">
                        <a:spcAft>
                          <a:spcPts val="0"/>
                        </a:spcAft>
                      </a:pPr>
                      <a:r>
                        <a:rPr lang="nl-BE" sz="1100">
                          <a:effectLst/>
                        </a:rPr>
                        <a:t>2014</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ctr">
                        <a:spcAft>
                          <a:spcPts val="0"/>
                        </a:spcAft>
                      </a:pPr>
                      <a:r>
                        <a:rPr lang="nl-BE" sz="1100" dirty="0">
                          <a:effectLst/>
                        </a:rPr>
                        <a:t>71</a:t>
                      </a:r>
                      <a:endParaRPr lang="nl-BE" sz="12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marL="90170" algn="ctr">
                        <a:spcAft>
                          <a:spcPts val="0"/>
                        </a:spcAft>
                      </a:pPr>
                      <a:r>
                        <a:rPr lang="nl-BE" sz="1100" dirty="0">
                          <a:effectLst/>
                        </a:rPr>
                        <a:t>67,7</a:t>
                      </a:r>
                      <a:endParaRPr lang="nl-BE" sz="1200" dirty="0">
                        <a:effectLst/>
                        <a:latin typeface="Times New Roman" panose="02020603050405020304" pitchFamily="18" charset="0"/>
                        <a:ea typeface="Times New Roman" panose="02020603050405020304" pitchFamily="18" charset="0"/>
                      </a:endParaRPr>
                    </a:p>
                  </a:txBody>
                  <a:tcPr marL="44450" marR="44450" marT="0" marB="0" anchor="b"/>
                </a:tc>
              </a:tr>
            </a:tbl>
          </a:graphicData>
        </a:graphic>
      </p:graphicFrame>
    </p:spTree>
    <p:extLst>
      <p:ext uri="{BB962C8B-B14F-4D97-AF65-F5344CB8AC3E}">
        <p14:creationId xmlns:p14="http://schemas.microsoft.com/office/powerpoint/2010/main" val="1686525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2960" y="365760"/>
            <a:ext cx="7520940" cy="1335048"/>
          </a:xfrm>
        </p:spPr>
        <p:txBody>
          <a:bodyPr/>
          <a:lstStyle/>
          <a:p>
            <a:r>
              <a:rPr lang="nl-BE" dirty="0" smtClean="0"/>
              <a:t>In 29 situaties (41%) onredelijk hoge begeleidingsduur, te wijten aan slechte doorstroming na diagnostiek</a:t>
            </a:r>
            <a:endParaRPr lang="nl-BE" dirty="0"/>
          </a:p>
        </p:txBody>
      </p:sp>
      <p:sp>
        <p:nvSpPr>
          <p:cNvPr id="3" name="Tijdelijke aanduiding voor voettekst 2"/>
          <p:cNvSpPr>
            <a:spLocks noGrp="1"/>
          </p:cNvSpPr>
          <p:nvPr>
            <p:ph type="ftr" sz="quarter" idx="11"/>
          </p:nvPr>
        </p:nvSpPr>
        <p:spPr/>
        <p:txBody>
          <a:bodyPr/>
          <a:lstStyle/>
          <a:p>
            <a:r>
              <a:rPr lang="nl-BE" dirty="0" smtClean="0"/>
              <a:t>werkingsverslag en kwaliteitsverslag 2014, kwaliteitsplan 2015</a:t>
            </a:r>
            <a:endParaRPr lang="nl-BE" dirty="0"/>
          </a:p>
        </p:txBody>
      </p:sp>
      <p:pic>
        <p:nvPicPr>
          <p:cNvPr id="2050" name="Grafiek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1988840"/>
            <a:ext cx="4181944" cy="273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1389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 1"/>
          <p:cNvSpPr>
            <a:spLocks noGrp="1"/>
          </p:cNvSpPr>
          <p:nvPr>
            <p:ph type="title"/>
          </p:nvPr>
        </p:nvSpPr>
        <p:spPr/>
        <p:txBody>
          <a:bodyPr/>
          <a:lstStyle/>
          <a:p>
            <a:pPr algn="ctr"/>
            <a:r>
              <a:rPr lang="nl-BE" sz="2400" dirty="0" smtClean="0"/>
              <a:t>3. Time – out en </a:t>
            </a:r>
            <a:r>
              <a:rPr lang="nl-BE" sz="2400" dirty="0" err="1" smtClean="0"/>
              <a:t>dagebegleiding</a:t>
            </a:r>
            <a:r>
              <a:rPr lang="nl-BE" sz="2400" dirty="0" smtClean="0"/>
              <a:t>: </a:t>
            </a:r>
            <a:br>
              <a:rPr lang="nl-BE" sz="2400" dirty="0" smtClean="0"/>
            </a:br>
            <a:r>
              <a:rPr lang="nl-BE" sz="2400" dirty="0" smtClean="0"/>
              <a:t>De Knoop</a:t>
            </a:r>
            <a:endParaRPr lang="nl-BE" sz="2400" dirty="0"/>
          </a:p>
        </p:txBody>
      </p:sp>
      <p:sp>
        <p:nvSpPr>
          <p:cNvPr id="3" name="Tijdelijke aanduiding voor tekst 2"/>
          <p:cNvSpPr>
            <a:spLocks noGrp="1"/>
          </p:cNvSpPr>
          <p:nvPr>
            <p:ph type="body" idx="1"/>
          </p:nvPr>
        </p:nvSpPr>
        <p:spPr/>
        <p:txBody>
          <a:bodyPr>
            <a:normAutofit fontScale="40000" lnSpcReduction="20000"/>
          </a:bodyPr>
          <a:lstStyle/>
          <a:p>
            <a:pPr algn="ctr"/>
            <a:r>
              <a:rPr lang="nl-BE" b="1" dirty="0" smtClean="0"/>
              <a:t>Intersectorale Samenwerking tussen OOOC De Morgenster, Hof Ter </a:t>
            </a:r>
            <a:r>
              <a:rPr lang="nl-BE" b="1" dirty="0" err="1" smtClean="0"/>
              <a:t>Welle</a:t>
            </a:r>
            <a:r>
              <a:rPr lang="nl-BE" b="1" dirty="0" smtClean="0"/>
              <a:t>, Jeugdzorg St-</a:t>
            </a:r>
            <a:r>
              <a:rPr lang="nl-BE" b="1" dirty="0" err="1" smtClean="0"/>
              <a:t>Vincentius</a:t>
            </a:r>
            <a:r>
              <a:rPr lang="nl-BE" b="1" dirty="0" smtClean="0"/>
              <a:t>, </a:t>
            </a:r>
            <a:r>
              <a:rPr lang="nl-BE" b="1" dirty="0" err="1" smtClean="0"/>
              <a:t>Beaufor</a:t>
            </a:r>
            <a:r>
              <a:rPr lang="nl-BE" b="1" dirty="0" smtClean="0"/>
              <a:t>, Tehuis St </a:t>
            </a:r>
            <a:r>
              <a:rPr lang="nl-BE" b="1" dirty="0" err="1" smtClean="0"/>
              <a:t>Carolus</a:t>
            </a:r>
            <a:r>
              <a:rPr lang="nl-BE" b="1" dirty="0" smtClean="0"/>
              <a:t>, De Steiger, </a:t>
            </a:r>
            <a:r>
              <a:rPr lang="nl-BE" b="1" dirty="0" err="1" smtClean="0"/>
              <a:t>Hagewinde</a:t>
            </a:r>
            <a:endParaRPr lang="nl-BE" b="1"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Tree>
    <p:extLst>
      <p:ext uri="{BB962C8B-B14F-4D97-AF65-F5344CB8AC3E}">
        <p14:creationId xmlns:p14="http://schemas.microsoft.com/office/powerpoint/2010/main" val="509418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sz="2400" dirty="0" smtClean="0"/>
              <a:t>Experimentele Intersectorale samenwerking</a:t>
            </a:r>
            <a:endParaRPr lang="nl-BE" sz="2400"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13" name="Tijdelijke aanduiding voor inhoud 12"/>
          <p:cNvSpPr>
            <a:spLocks noGrp="1"/>
          </p:cNvSpPr>
          <p:nvPr>
            <p:ph idx="1"/>
          </p:nvPr>
        </p:nvSpPr>
        <p:spPr/>
        <p:txBody>
          <a:bodyPr>
            <a:normAutofit fontScale="92500" lnSpcReduction="20000"/>
          </a:bodyPr>
          <a:lstStyle/>
          <a:p>
            <a:pPr lvl="1">
              <a:buFont typeface="Wingdings" panose="05000000000000000000" pitchFamily="2" charset="2"/>
              <a:buChar char="q"/>
            </a:pPr>
            <a:r>
              <a:rPr lang="nl-BE" dirty="0" smtClean="0"/>
              <a:t>Partners BJB</a:t>
            </a:r>
          </a:p>
          <a:p>
            <a:pPr lvl="2">
              <a:buFont typeface="Wingdings" panose="05000000000000000000" pitchFamily="2" charset="2"/>
              <a:buChar char="q"/>
            </a:pPr>
            <a:r>
              <a:rPr lang="nl-BE" dirty="0" smtClean="0"/>
              <a:t>Hof Ter </a:t>
            </a:r>
            <a:r>
              <a:rPr lang="nl-BE" dirty="0" err="1" smtClean="0"/>
              <a:t>Welle</a:t>
            </a:r>
            <a:endParaRPr lang="nl-BE" dirty="0" smtClean="0"/>
          </a:p>
          <a:p>
            <a:pPr lvl="2">
              <a:buFont typeface="Wingdings" panose="05000000000000000000" pitchFamily="2" charset="2"/>
              <a:buChar char="q"/>
            </a:pPr>
            <a:r>
              <a:rPr lang="nl-BE" dirty="0" smtClean="0"/>
              <a:t>St </a:t>
            </a:r>
            <a:r>
              <a:rPr lang="nl-BE" dirty="0" err="1" smtClean="0"/>
              <a:t>Carolus</a:t>
            </a:r>
            <a:endParaRPr lang="nl-BE" dirty="0" smtClean="0"/>
          </a:p>
          <a:p>
            <a:pPr lvl="2">
              <a:buFont typeface="Wingdings" panose="05000000000000000000" pitchFamily="2" charset="2"/>
              <a:buChar char="q"/>
            </a:pPr>
            <a:r>
              <a:rPr lang="nl-BE" dirty="0" smtClean="0"/>
              <a:t>De Steiger</a:t>
            </a:r>
          </a:p>
          <a:p>
            <a:pPr lvl="2">
              <a:buFont typeface="Wingdings" panose="05000000000000000000" pitchFamily="2" charset="2"/>
              <a:buChar char="q"/>
            </a:pPr>
            <a:r>
              <a:rPr lang="nl-BE" dirty="0" smtClean="0"/>
              <a:t>Beaufort</a:t>
            </a:r>
          </a:p>
          <a:p>
            <a:pPr lvl="2">
              <a:buFont typeface="Wingdings" panose="05000000000000000000" pitchFamily="2" charset="2"/>
              <a:buChar char="q"/>
            </a:pPr>
            <a:r>
              <a:rPr lang="nl-BE" dirty="0" smtClean="0"/>
              <a:t>Sint </a:t>
            </a:r>
            <a:r>
              <a:rPr lang="nl-BE" dirty="0" err="1" smtClean="0"/>
              <a:t>incentius</a:t>
            </a:r>
            <a:endParaRPr lang="nl-BE" dirty="0" smtClean="0"/>
          </a:p>
          <a:p>
            <a:pPr lvl="1">
              <a:buFont typeface="Wingdings" panose="05000000000000000000" pitchFamily="2" charset="2"/>
              <a:buChar char="q"/>
            </a:pPr>
            <a:r>
              <a:rPr lang="nl-BE" dirty="0" smtClean="0"/>
              <a:t>Partner VAPH</a:t>
            </a:r>
          </a:p>
          <a:p>
            <a:pPr lvl="2">
              <a:buFont typeface="Wingdings" panose="05000000000000000000" pitchFamily="2" charset="2"/>
              <a:buChar char="q"/>
            </a:pPr>
            <a:r>
              <a:rPr lang="nl-BE" dirty="0" err="1" smtClean="0"/>
              <a:t>Hagewinde</a:t>
            </a:r>
            <a:endParaRPr lang="nl-BE" dirty="0" smtClean="0"/>
          </a:p>
          <a:p>
            <a:pPr lvl="1">
              <a:buFont typeface="Wingdings" panose="05000000000000000000" pitchFamily="2" charset="2"/>
              <a:buChar char="q"/>
            </a:pPr>
            <a:r>
              <a:rPr lang="nl-BE" dirty="0" smtClean="0"/>
              <a:t>Partners Onderwijs</a:t>
            </a:r>
          </a:p>
          <a:p>
            <a:pPr lvl="2">
              <a:buFont typeface="Wingdings" panose="05000000000000000000" pitchFamily="2" charset="2"/>
              <a:buChar char="q"/>
            </a:pPr>
            <a:r>
              <a:rPr lang="nl-BE" dirty="0" smtClean="0"/>
              <a:t>Broederschool Lokeren</a:t>
            </a:r>
          </a:p>
          <a:p>
            <a:pPr lvl="2">
              <a:buFont typeface="Wingdings" panose="05000000000000000000" pitchFamily="2" charset="2"/>
              <a:buChar char="q"/>
            </a:pPr>
            <a:r>
              <a:rPr lang="nl-BE" dirty="0" smtClean="0"/>
              <a:t>BUSO De Karwij</a:t>
            </a:r>
          </a:p>
          <a:p>
            <a:pPr marL="0" indent="0"/>
            <a:endParaRPr lang="nl-BE" dirty="0" smtClean="0"/>
          </a:p>
          <a:p>
            <a:pPr marL="0" indent="0"/>
            <a:r>
              <a:rPr lang="nl-BE" dirty="0" smtClean="0"/>
              <a:t>Met middelen van Provincie Oost-Vlaanderen (30.000€), partners (25.000€)</a:t>
            </a:r>
          </a:p>
          <a:p>
            <a:pPr marL="0" indent="0"/>
            <a:r>
              <a:rPr lang="nl-BE" dirty="0" smtClean="0"/>
              <a:t>Op Zoek naar structurele erkenning en dus verankering in de regio</a:t>
            </a:r>
          </a:p>
          <a:p>
            <a:pPr lvl="2">
              <a:buFont typeface="Wingdings" panose="05000000000000000000" pitchFamily="2" charset="2"/>
              <a:buChar char="q"/>
            </a:pPr>
            <a:endParaRPr lang="nl-BE" dirty="0"/>
          </a:p>
        </p:txBody>
      </p:sp>
    </p:spTree>
    <p:extLst>
      <p:ext uri="{BB962C8B-B14F-4D97-AF65-F5344CB8AC3E}">
        <p14:creationId xmlns:p14="http://schemas.microsoft.com/office/powerpoint/2010/main" val="938643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NL" sz="2400" dirty="0" smtClean="0"/>
              <a:t>3,4 </a:t>
            </a:r>
            <a:r>
              <a:rPr lang="nl-NL" sz="2400" dirty="0"/>
              <a:t>Fte </a:t>
            </a:r>
            <a:r>
              <a:rPr lang="nl-NL" sz="2400" dirty="0" smtClean="0"/>
              <a:t>begeleiders (+1,8) </a:t>
            </a:r>
            <a:r>
              <a:rPr lang="nl-NL" sz="2400" dirty="0"/>
              <a:t>realiseerden </a:t>
            </a:r>
            <a:r>
              <a:rPr lang="nl-NL" sz="2400" dirty="0" smtClean="0"/>
              <a:t>1.182 </a:t>
            </a:r>
            <a:r>
              <a:rPr lang="nl-NL" sz="2400" dirty="0"/>
              <a:t>begeleidingsdagen voor 123 jongeren. </a:t>
            </a:r>
            <a:r>
              <a:rPr lang="nl-BE" sz="2400" dirty="0" smtClean="0"/>
              <a:t> </a:t>
            </a:r>
            <a:endParaRPr lang="nl-BE" sz="2400"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3" name="Rechthoek 2"/>
          <p:cNvSpPr/>
          <p:nvPr/>
        </p:nvSpPr>
        <p:spPr>
          <a:xfrm>
            <a:off x="2195736" y="1700808"/>
            <a:ext cx="4572000" cy="2031325"/>
          </a:xfrm>
          <a:prstGeom prst="rect">
            <a:avLst/>
          </a:prstGeom>
        </p:spPr>
        <p:txBody>
          <a:bodyPr>
            <a:spAutoFit/>
          </a:bodyPr>
          <a:lstStyle/>
          <a:p>
            <a:r>
              <a:rPr lang="nl-NL" dirty="0"/>
              <a:t>Stel dat wij dit gepresteerd hadden binnen een reguliere erkenning als ‘ondersteunende functie’, dan zouden wij met 10 erkende modules 100% bezet geweest zijn, met de inzet van 7 voltijdse medewerkers en met een financiering van ongeveer 10 maal </a:t>
            </a:r>
            <a:r>
              <a:rPr lang="nl-BE" dirty="0" smtClean="0"/>
              <a:t>41.724,- € </a:t>
            </a:r>
            <a:endParaRPr lang="nl-BE" dirty="0"/>
          </a:p>
        </p:txBody>
      </p:sp>
    </p:spTree>
    <p:extLst>
      <p:ext uri="{BB962C8B-B14F-4D97-AF65-F5344CB8AC3E}">
        <p14:creationId xmlns:p14="http://schemas.microsoft.com/office/powerpoint/2010/main" val="36498862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sz="1800" dirty="0" smtClean="0"/>
              <a:t>Aantal begeleidingen en begeleidingsdagen per partner</a:t>
            </a:r>
            <a:endParaRPr lang="nl-BE" sz="1800"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pic>
        <p:nvPicPr>
          <p:cNvPr id="1026" name="Grafiek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3" y="1140373"/>
            <a:ext cx="4248471"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Grafiek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016" y="1149244"/>
            <a:ext cx="3866331"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kstvak 2"/>
          <p:cNvSpPr txBox="1"/>
          <p:nvPr/>
        </p:nvSpPr>
        <p:spPr>
          <a:xfrm>
            <a:off x="179513" y="691977"/>
            <a:ext cx="4248471" cy="369332"/>
          </a:xfrm>
          <a:prstGeom prst="rect">
            <a:avLst/>
          </a:prstGeom>
          <a:noFill/>
        </p:spPr>
        <p:txBody>
          <a:bodyPr wrap="square" rtlCol="0">
            <a:spAutoFit/>
          </a:bodyPr>
          <a:lstStyle/>
          <a:p>
            <a:r>
              <a:rPr lang="nl-BE" dirty="0" smtClean="0"/>
              <a:t>begeleidingen</a:t>
            </a:r>
            <a:endParaRPr lang="nl-BE" dirty="0"/>
          </a:p>
        </p:txBody>
      </p:sp>
      <p:sp>
        <p:nvSpPr>
          <p:cNvPr id="4" name="Tekstvak 3"/>
          <p:cNvSpPr txBox="1"/>
          <p:nvPr/>
        </p:nvSpPr>
        <p:spPr>
          <a:xfrm>
            <a:off x="4788024" y="729734"/>
            <a:ext cx="3866331" cy="369332"/>
          </a:xfrm>
          <a:prstGeom prst="rect">
            <a:avLst/>
          </a:prstGeom>
          <a:noFill/>
        </p:spPr>
        <p:txBody>
          <a:bodyPr wrap="square" rtlCol="0">
            <a:spAutoFit/>
          </a:bodyPr>
          <a:lstStyle/>
          <a:p>
            <a:r>
              <a:rPr lang="nl-BE" dirty="0" smtClean="0"/>
              <a:t>begeleidingsdagen</a:t>
            </a:r>
            <a:endParaRPr lang="nl-BE" dirty="0"/>
          </a:p>
        </p:txBody>
      </p:sp>
      <p:sp>
        <p:nvSpPr>
          <p:cNvPr id="6" name="Tekstvak 5"/>
          <p:cNvSpPr txBox="1"/>
          <p:nvPr/>
        </p:nvSpPr>
        <p:spPr>
          <a:xfrm>
            <a:off x="179513" y="4221088"/>
            <a:ext cx="8402834" cy="369332"/>
          </a:xfrm>
          <a:prstGeom prst="rect">
            <a:avLst/>
          </a:prstGeom>
          <a:noFill/>
        </p:spPr>
        <p:txBody>
          <a:bodyPr wrap="square" rtlCol="0">
            <a:spAutoFit/>
          </a:bodyPr>
          <a:lstStyle/>
          <a:p>
            <a:r>
              <a:rPr lang="nl-BE" dirty="0" smtClean="0"/>
              <a:t>123 begeleidingsdossiers			1.182 begeleidingsdagen</a:t>
            </a:r>
            <a:endParaRPr lang="nl-BE" dirty="0"/>
          </a:p>
        </p:txBody>
      </p:sp>
    </p:spTree>
    <p:extLst>
      <p:ext uri="{BB962C8B-B14F-4D97-AF65-F5344CB8AC3E}">
        <p14:creationId xmlns:p14="http://schemas.microsoft.com/office/powerpoint/2010/main" val="2027014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z="1800" dirty="0" smtClean="0"/>
              <a:t>Benutting per maand: pieken vanaf februari en in oktober</a:t>
            </a:r>
            <a:endParaRPr lang="nl-BE" sz="1800" dirty="0"/>
          </a:p>
        </p:txBody>
      </p:sp>
      <p:sp>
        <p:nvSpPr>
          <p:cNvPr id="4" name="Tijdelijke aanduiding voor voettekst 3"/>
          <p:cNvSpPr>
            <a:spLocks noGrp="1"/>
          </p:cNvSpPr>
          <p:nvPr>
            <p:ph type="ftr" sz="quarter" idx="11"/>
          </p:nvPr>
        </p:nvSpPr>
        <p:spPr/>
        <p:txBody>
          <a:bodyPr/>
          <a:lstStyle/>
          <a:p>
            <a:r>
              <a:rPr lang="nl-BE" smtClean="0"/>
              <a:t>werkingsverslag en kwaliteitsverslag 2013, kwaliteitsplan 2014</a:t>
            </a:r>
            <a:endParaRPr lang="nl-BE"/>
          </a:p>
        </p:txBody>
      </p:sp>
      <p:pic>
        <p:nvPicPr>
          <p:cNvPr id="6146" name="Grafiek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1161" y="1124744"/>
            <a:ext cx="6305550" cy="352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8488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leeftijd</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pic>
        <p:nvPicPr>
          <p:cNvPr id="2050" name="Grafiek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984" y="1916832"/>
            <a:ext cx="3744416" cy="2016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Grafiek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1916832"/>
            <a:ext cx="3669914" cy="2016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9418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514350" indent="-514350" algn="ctr">
              <a:buFont typeface="+mj-lt"/>
              <a:buAutoNum type="arabicPeriod" startAt="2"/>
            </a:pPr>
            <a:r>
              <a:rPr lang="nl-BE" dirty="0" smtClean="0"/>
              <a:t>OOOC De Morgenster</a:t>
            </a:r>
            <a:endParaRPr lang="nl-BE" dirty="0"/>
          </a:p>
        </p:txBody>
      </p:sp>
      <p:sp>
        <p:nvSpPr>
          <p:cNvPr id="3" name="Tijdelijke aanduiding voor inhoud 2"/>
          <p:cNvSpPr>
            <a:spLocks noGrp="1"/>
          </p:cNvSpPr>
          <p:nvPr>
            <p:ph idx="1"/>
          </p:nvPr>
        </p:nvSpPr>
        <p:spPr/>
        <p:txBody>
          <a:bodyPr/>
          <a:lstStyle/>
          <a:p>
            <a:pPr marL="0" indent="0"/>
            <a:r>
              <a:rPr lang="nl-BE" dirty="0" smtClean="0"/>
              <a:t>2.1. Herstructureren in functie van een veranderend hulpverleningslandschap</a:t>
            </a:r>
          </a:p>
          <a:p>
            <a:pPr marL="0" indent="0"/>
            <a:r>
              <a:rPr lang="nl-BE" dirty="0" smtClean="0"/>
              <a:t>2.2. Begeleidingen</a:t>
            </a:r>
          </a:p>
          <a:p>
            <a:pPr marL="0" indent="0"/>
            <a:endParaRPr lang="nl-BE" dirty="0"/>
          </a:p>
        </p:txBody>
      </p:sp>
      <p:sp>
        <p:nvSpPr>
          <p:cNvPr id="4" name="Tijdelijke aanduiding voor voettekst 3"/>
          <p:cNvSpPr>
            <a:spLocks noGrp="1"/>
          </p:cNvSpPr>
          <p:nvPr>
            <p:ph type="ftr" sz="quarter" idx="11"/>
          </p:nvPr>
        </p:nvSpPr>
        <p:spPr/>
        <p:txBody>
          <a:bodyPr/>
          <a:lstStyle/>
          <a:p>
            <a:r>
              <a:rPr lang="nl-BE" dirty="0"/>
              <a:t>werkingsverslag en kwaliteitsverslag 2014, kwaliteitsplan 2015</a:t>
            </a:r>
          </a:p>
        </p:txBody>
      </p:sp>
    </p:spTree>
    <p:extLst>
      <p:ext uri="{BB962C8B-B14F-4D97-AF65-F5344CB8AC3E}">
        <p14:creationId xmlns:p14="http://schemas.microsoft.com/office/powerpoint/2010/main" val="1517074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Jongens/meisjes</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pic>
        <p:nvPicPr>
          <p:cNvPr id="3074" name="Grafiek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97430" y="1412776"/>
            <a:ext cx="4572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86437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Aanleiding tot de begeleiding </a:t>
            </a:r>
            <a:endParaRPr lang="nl-BE" dirty="0"/>
          </a:p>
        </p:txBody>
      </p:sp>
      <p:sp>
        <p:nvSpPr>
          <p:cNvPr id="4" name="Tijdelijke aanduiding voor voettekst 3"/>
          <p:cNvSpPr>
            <a:spLocks noGrp="1"/>
          </p:cNvSpPr>
          <p:nvPr>
            <p:ph type="ftr" sz="quarter" idx="11"/>
          </p:nvPr>
        </p:nvSpPr>
        <p:spPr/>
        <p:txBody>
          <a:bodyPr/>
          <a:lstStyle/>
          <a:p>
            <a:r>
              <a:rPr lang="nl-BE" smtClean="0"/>
              <a:t>werkingsverslag en kwaliteitsverslag 2013, kwaliteitsplan 2014</a:t>
            </a:r>
            <a:endParaRPr lang="nl-BE"/>
          </a:p>
        </p:txBody>
      </p:sp>
      <p:graphicFrame>
        <p:nvGraphicFramePr>
          <p:cNvPr id="5" name="Tabel 4"/>
          <p:cNvGraphicFramePr>
            <a:graphicFrameLocks noGrp="1"/>
          </p:cNvGraphicFramePr>
          <p:nvPr>
            <p:extLst>
              <p:ext uri="{D42A27DB-BD31-4B8C-83A1-F6EECF244321}">
                <p14:modId xmlns:p14="http://schemas.microsoft.com/office/powerpoint/2010/main" val="2888888947"/>
              </p:ext>
            </p:extLst>
          </p:nvPr>
        </p:nvGraphicFramePr>
        <p:xfrm>
          <a:off x="899592" y="1124744"/>
          <a:ext cx="2527672" cy="3024336"/>
        </p:xfrm>
        <a:graphic>
          <a:graphicData uri="http://schemas.openxmlformats.org/drawingml/2006/table">
            <a:tbl>
              <a:tblPr firstRow="1" firstCol="1" bandRow="1">
                <a:tableStyleId>{5C22544A-7EE6-4342-B048-85BDC9FD1C3A}</a:tableStyleId>
              </a:tblPr>
              <a:tblGrid>
                <a:gridCol w="1946991"/>
                <a:gridCol w="580681"/>
              </a:tblGrid>
              <a:tr h="252028">
                <a:tc>
                  <a:txBody>
                    <a:bodyPr/>
                    <a:lstStyle/>
                    <a:p>
                      <a:pPr>
                        <a:spcAft>
                          <a:spcPts val="0"/>
                        </a:spcAft>
                      </a:pPr>
                      <a:r>
                        <a:rPr lang="nl-BE" sz="1100" dirty="0">
                          <a:effectLst/>
                        </a:rPr>
                        <a:t>agressie in voorziening</a:t>
                      </a:r>
                      <a:endParaRPr lang="nl-BE" sz="12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16</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algemene problemen</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16</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crisis</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3</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Dagbesteding/opvang</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33</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geen onderwijs</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2</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schoolse problemen</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21</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schorsing school</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14</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spijbelen</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3</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dirty="0">
                          <a:effectLst/>
                        </a:rPr>
                        <a:t>vakantieopvang</a:t>
                      </a:r>
                      <a:endParaRPr lang="nl-BE" sz="12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10</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andere problemen</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1</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onbekend</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a:effectLst/>
                        </a:rPr>
                        <a:t>4</a:t>
                      </a:r>
                      <a:endParaRPr lang="nl-BE" sz="1200">
                        <a:effectLst/>
                        <a:latin typeface="Times New Roman" panose="02020603050405020304" pitchFamily="18" charset="0"/>
                        <a:ea typeface="Times New Roman" panose="02020603050405020304" pitchFamily="18" charset="0"/>
                      </a:endParaRPr>
                    </a:p>
                  </a:txBody>
                  <a:tcPr marL="44450" marR="44450" marT="0" marB="0" anchor="b"/>
                </a:tc>
              </a:tr>
              <a:tr h="252028">
                <a:tc>
                  <a:txBody>
                    <a:bodyPr/>
                    <a:lstStyle/>
                    <a:p>
                      <a:pPr>
                        <a:spcAft>
                          <a:spcPts val="0"/>
                        </a:spcAft>
                      </a:pPr>
                      <a:r>
                        <a:rPr lang="nl-BE" sz="1100">
                          <a:effectLst/>
                        </a:rPr>
                        <a:t> </a:t>
                      </a:r>
                      <a:endParaRPr lang="nl-BE" sz="12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spcAft>
                          <a:spcPts val="0"/>
                        </a:spcAft>
                      </a:pPr>
                      <a:r>
                        <a:rPr lang="nl-BE" sz="1100" dirty="0">
                          <a:effectLst/>
                        </a:rPr>
                        <a:t>123</a:t>
                      </a:r>
                      <a:endParaRPr lang="nl-BE" sz="1200" dirty="0">
                        <a:effectLst/>
                        <a:latin typeface="Times New Roman" panose="02020603050405020304" pitchFamily="18" charset="0"/>
                        <a:ea typeface="Times New Roman" panose="02020603050405020304" pitchFamily="18" charset="0"/>
                      </a:endParaRPr>
                    </a:p>
                  </a:txBody>
                  <a:tcPr marL="44450" marR="44450" marT="0" marB="0" anchor="b"/>
                </a:tc>
              </a:tr>
            </a:tbl>
          </a:graphicData>
        </a:graphic>
      </p:graphicFrame>
      <p:pic>
        <p:nvPicPr>
          <p:cNvPr id="4097" name="Grafiek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1268760"/>
            <a:ext cx="4846637"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3116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aanbodsomschrijving</a:t>
            </a:r>
            <a:endParaRPr lang="nl-BE" dirty="0"/>
          </a:p>
        </p:txBody>
      </p:sp>
      <p:sp>
        <p:nvSpPr>
          <p:cNvPr id="3" name="Tijdelijke aanduiding voor inhoud 2"/>
          <p:cNvSpPr>
            <a:spLocks noGrp="1"/>
          </p:cNvSpPr>
          <p:nvPr>
            <p:ph idx="1"/>
          </p:nvPr>
        </p:nvSpPr>
        <p:spPr/>
        <p:txBody>
          <a:bodyPr>
            <a:normAutofit fontScale="92500" lnSpcReduction="10000"/>
          </a:bodyPr>
          <a:lstStyle/>
          <a:p>
            <a:r>
              <a:rPr lang="nl-NL" dirty="0" smtClean="0"/>
              <a:t>Dagbesteding </a:t>
            </a:r>
            <a:r>
              <a:rPr lang="nl-NL" dirty="0"/>
              <a:t>intern : </a:t>
            </a:r>
            <a:r>
              <a:rPr lang="nl-NL" dirty="0" smtClean="0"/>
              <a:t> </a:t>
            </a:r>
            <a:r>
              <a:rPr lang="nl-NL" b="0" dirty="0" smtClean="0"/>
              <a:t>Intramuraal</a:t>
            </a:r>
            <a:r>
              <a:rPr lang="nl-NL" b="0" dirty="0"/>
              <a:t>, volledig door de begeleiding van “De Knoop”</a:t>
            </a:r>
            <a:endParaRPr lang="nl-BE" dirty="0"/>
          </a:p>
          <a:p>
            <a:pPr lvl="0"/>
            <a:r>
              <a:rPr lang="nl-NL" dirty="0"/>
              <a:t>Dagbesteding extern </a:t>
            </a:r>
            <a:r>
              <a:rPr lang="nl-NL" b="0" dirty="0"/>
              <a:t>: </a:t>
            </a:r>
            <a:r>
              <a:rPr lang="nl-NL" b="0" dirty="0" smtClean="0"/>
              <a:t> De </a:t>
            </a:r>
            <a:r>
              <a:rPr lang="nl-NL" b="0" dirty="0"/>
              <a:t>realisatie van dagbegeleiding door externe begeleiders. </a:t>
            </a:r>
            <a:r>
              <a:rPr lang="nl-NL" b="0" dirty="0" smtClean="0"/>
              <a:t> De </a:t>
            </a:r>
            <a:r>
              <a:rPr lang="nl-NL" b="0" dirty="0"/>
              <a:t>begeleiders van “De Knoop” staan in voor de coördinatie, opvolging en evaluatie van de jongere bij deze dagbegeleiding buitenshuis.</a:t>
            </a:r>
            <a:endParaRPr lang="nl-BE" dirty="0"/>
          </a:p>
          <a:p>
            <a:pPr lvl="0"/>
            <a:r>
              <a:rPr lang="nl-NL" dirty="0"/>
              <a:t>Time-out intern </a:t>
            </a:r>
            <a:r>
              <a:rPr lang="nl-NL" b="0" dirty="0" smtClean="0"/>
              <a:t>: de </a:t>
            </a:r>
            <a:r>
              <a:rPr lang="nl-NL" b="0" dirty="0"/>
              <a:t>jongere wordt residentieel opgevangen binnen de muren van “De Morgenster.  Deze opvang kan gecombineerd worden met interne dagbesteding, maar kan ook gecombineerd worden met regulier onderwijs voor de jongere.</a:t>
            </a:r>
            <a:endParaRPr lang="nl-BE" dirty="0"/>
          </a:p>
          <a:p>
            <a:pPr lvl="0"/>
            <a:r>
              <a:rPr lang="nl-NL" dirty="0"/>
              <a:t>Time-out extern </a:t>
            </a:r>
            <a:r>
              <a:rPr lang="nl-NL" b="0" dirty="0"/>
              <a:t>: </a:t>
            </a:r>
            <a:r>
              <a:rPr lang="nl-NL" b="0" dirty="0" smtClean="0"/>
              <a:t> Hierbij </a:t>
            </a:r>
            <a:r>
              <a:rPr lang="nl-NL" b="0" dirty="0"/>
              <a:t>wordt er een begeleidingstraject gestart bij een zorgboer of andere externe aanbieder, meestal inclusief verblijf.  In die periode gaat de jongere niet naar het regulier onderwijs.  Deze opvang kan met en zonder weekendopvang.</a:t>
            </a:r>
            <a:endParaRPr lang="nl-BE" dirty="0"/>
          </a:p>
          <a:p>
            <a:pPr lvl="0"/>
            <a:r>
              <a:rPr lang="nl-NL" dirty="0"/>
              <a:t>Time-out toeleiding </a:t>
            </a:r>
            <a:r>
              <a:rPr lang="nl-NL" b="0" dirty="0"/>
              <a:t>: Hier gaat het om een begeleidingstraject los van “De Knoop” bv La </a:t>
            </a:r>
            <a:r>
              <a:rPr lang="nl-NL" b="0" dirty="0" err="1"/>
              <a:t>Strada</a:t>
            </a:r>
            <a:r>
              <a:rPr lang="nl-NL" b="0" dirty="0" smtClean="0"/>
              <a:t>. “</a:t>
            </a:r>
            <a:r>
              <a:rPr lang="nl-NL" b="0" dirty="0"/>
              <a:t>De Knoop</a:t>
            </a:r>
            <a:r>
              <a:rPr lang="nl-NL" b="0" dirty="0" smtClean="0"/>
              <a:t>” staat in voor </a:t>
            </a:r>
            <a:r>
              <a:rPr lang="nl-NL" b="0" dirty="0"/>
              <a:t>de korte verkenning van de situatie </a:t>
            </a:r>
            <a:r>
              <a:rPr lang="nl-NL" b="0" dirty="0" smtClean="0"/>
              <a:t>voorbereidende </a:t>
            </a:r>
            <a:r>
              <a:rPr lang="nl-NL" b="0" dirty="0"/>
              <a:t>contacten </a:t>
            </a:r>
            <a:r>
              <a:rPr lang="nl-NL" b="0" dirty="0" smtClean="0"/>
              <a:t>met </a:t>
            </a:r>
            <a:r>
              <a:rPr lang="nl-NL" b="0" dirty="0"/>
              <a:t>het extern time-out project.  Op het moment dat de externe begeleiding start wordt het dossier in “De Knoop” afgesloten.</a:t>
            </a:r>
            <a:endParaRPr lang="nl-BE" dirty="0"/>
          </a:p>
          <a:p>
            <a:endParaRPr lang="nl-BE" dirty="0"/>
          </a:p>
        </p:txBody>
      </p:sp>
      <p:sp>
        <p:nvSpPr>
          <p:cNvPr id="4" name="Tijdelijke aanduiding voor voettekst 3"/>
          <p:cNvSpPr>
            <a:spLocks noGrp="1"/>
          </p:cNvSpPr>
          <p:nvPr>
            <p:ph type="ftr" sz="quarter" idx="11"/>
          </p:nvPr>
        </p:nvSpPr>
        <p:spPr/>
        <p:txBody>
          <a:bodyPr/>
          <a:lstStyle/>
          <a:p>
            <a:r>
              <a:rPr lang="nl-BE" smtClean="0"/>
              <a:t>werkingsverslag en kwaliteitsverslag 2013, kwaliteitsplan 2014</a:t>
            </a:r>
            <a:endParaRPr lang="nl-BE"/>
          </a:p>
        </p:txBody>
      </p:sp>
    </p:spTree>
    <p:extLst>
      <p:ext uri="{BB962C8B-B14F-4D97-AF65-F5344CB8AC3E}">
        <p14:creationId xmlns:p14="http://schemas.microsoft.com/office/powerpoint/2010/main" val="2038360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Benutting van het aanbod</a:t>
            </a:r>
            <a:endParaRPr lang="nl-BE" dirty="0"/>
          </a:p>
        </p:txBody>
      </p:sp>
      <p:sp>
        <p:nvSpPr>
          <p:cNvPr id="4" name="Tijdelijke aanduiding voor voettekst 3"/>
          <p:cNvSpPr>
            <a:spLocks noGrp="1"/>
          </p:cNvSpPr>
          <p:nvPr>
            <p:ph type="ftr" sz="quarter" idx="11"/>
          </p:nvPr>
        </p:nvSpPr>
        <p:spPr/>
        <p:txBody>
          <a:bodyPr/>
          <a:lstStyle/>
          <a:p>
            <a:r>
              <a:rPr lang="nl-BE" smtClean="0"/>
              <a:t>werkingsverslag en kwaliteitsverslag 2013, kwaliteitsplan 2014</a:t>
            </a:r>
            <a:endParaRPr lang="nl-BE"/>
          </a:p>
        </p:txBody>
      </p:sp>
      <p:pic>
        <p:nvPicPr>
          <p:cNvPr id="5122" name="Grafiek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412776"/>
            <a:ext cx="5400600"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6304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toekomst</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13" name="Tijdelijke aanduiding voor inhoud 12"/>
          <p:cNvSpPr>
            <a:spLocks noGrp="1"/>
          </p:cNvSpPr>
          <p:nvPr>
            <p:ph idx="1"/>
          </p:nvPr>
        </p:nvSpPr>
        <p:spPr/>
        <p:txBody>
          <a:bodyPr/>
          <a:lstStyle/>
          <a:p>
            <a:pPr>
              <a:buFont typeface="Wingdings" panose="05000000000000000000" pitchFamily="2" charset="2"/>
              <a:buChar char="q"/>
            </a:pPr>
            <a:endParaRPr lang="nl-BE" dirty="0" smtClean="0"/>
          </a:p>
          <a:p>
            <a:pPr lvl="2">
              <a:buFont typeface="Wingdings" panose="05000000000000000000" pitchFamily="2" charset="2"/>
              <a:buChar char="q"/>
            </a:pPr>
            <a:endParaRPr lang="nl-BE" dirty="0" smtClean="0"/>
          </a:p>
          <a:p>
            <a:pPr lvl="2">
              <a:buFont typeface="Wingdings" panose="05000000000000000000" pitchFamily="2" charset="2"/>
              <a:buChar char="q"/>
            </a:pPr>
            <a:endParaRPr lang="nl-BE" dirty="0"/>
          </a:p>
        </p:txBody>
      </p:sp>
      <p:sp>
        <p:nvSpPr>
          <p:cNvPr id="2" name="Tekstvak 1"/>
          <p:cNvSpPr txBox="1"/>
          <p:nvPr/>
        </p:nvSpPr>
        <p:spPr>
          <a:xfrm>
            <a:off x="395536" y="1364206"/>
            <a:ext cx="8352928" cy="2585323"/>
          </a:xfrm>
          <a:prstGeom prst="rect">
            <a:avLst/>
          </a:prstGeom>
          <a:noFill/>
        </p:spPr>
        <p:txBody>
          <a:bodyPr wrap="square" rtlCol="0">
            <a:spAutoFit/>
          </a:bodyPr>
          <a:lstStyle/>
          <a:p>
            <a:r>
              <a:rPr lang="nl-BE" dirty="0" smtClean="0"/>
              <a:t>Naar een reguliere erkenning in 2016?</a:t>
            </a:r>
          </a:p>
          <a:p>
            <a:endParaRPr lang="nl-BE" dirty="0" smtClean="0"/>
          </a:p>
          <a:p>
            <a:pPr marL="285750" indent="-285750">
              <a:buFont typeface="Arial" panose="020B0604020202020204" pitchFamily="34" charset="0"/>
              <a:buChar char="•"/>
            </a:pPr>
            <a:r>
              <a:rPr lang="nl-BE" dirty="0" smtClean="0"/>
              <a:t>Provinciebestuur niet langer bevoegd voor ‘persoonsgebonden materies’ </a:t>
            </a:r>
          </a:p>
          <a:p>
            <a:pPr marL="285750" indent="-285750">
              <a:buFont typeface="Arial" panose="020B0604020202020204" pitchFamily="34" charset="0"/>
              <a:buChar char="•"/>
            </a:pPr>
            <a:r>
              <a:rPr lang="nl-BE" dirty="0" smtClean="0"/>
              <a:t>Bevoegdheid en middelen worden overgedragen naar Agentschap Jongerenwelzijn</a:t>
            </a:r>
          </a:p>
          <a:p>
            <a:pPr marL="285750" indent="-285750">
              <a:buFont typeface="Arial" panose="020B0604020202020204" pitchFamily="34" charset="0"/>
              <a:buChar char="•"/>
            </a:pPr>
            <a:r>
              <a:rPr lang="nl-BE" dirty="0" smtClean="0"/>
              <a:t>Studiedag 12/03/15: Ruimte geeft goesting</a:t>
            </a:r>
          </a:p>
          <a:p>
            <a:pPr marL="742950" lvl="1" indent="-285750">
              <a:buFont typeface="Arial" panose="020B0604020202020204" pitchFamily="34" charset="0"/>
              <a:buChar char="•"/>
            </a:pPr>
            <a:r>
              <a:rPr lang="nl-BE" dirty="0" smtClean="0"/>
              <a:t>Provinciaal afgevaardigde schetst voorwaarden van middelenoverdracht</a:t>
            </a:r>
          </a:p>
          <a:p>
            <a:pPr marL="742950" lvl="1" indent="-285750">
              <a:buFont typeface="Arial" panose="020B0604020202020204" pitchFamily="34" charset="0"/>
              <a:buChar char="•"/>
            </a:pPr>
            <a:r>
              <a:rPr lang="nl-BE" dirty="0" smtClean="0"/>
              <a:t>Hoofd Voorzieningenbeleid maakt belofte tot samen zoeken naar antwoorden op erkenningsvraag</a:t>
            </a:r>
            <a:endParaRPr lang="nl-BE" dirty="0"/>
          </a:p>
        </p:txBody>
      </p:sp>
    </p:spTree>
    <p:extLst>
      <p:ext uri="{BB962C8B-B14F-4D97-AF65-F5344CB8AC3E}">
        <p14:creationId xmlns:p14="http://schemas.microsoft.com/office/powerpoint/2010/main" val="36498862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 1"/>
          <p:cNvSpPr>
            <a:spLocks noGrp="1"/>
          </p:cNvSpPr>
          <p:nvPr>
            <p:ph type="title"/>
          </p:nvPr>
        </p:nvSpPr>
        <p:spPr/>
        <p:txBody>
          <a:bodyPr/>
          <a:lstStyle/>
          <a:p>
            <a:pPr algn="ctr"/>
            <a:r>
              <a:rPr lang="nl-BE" sz="2400" dirty="0"/>
              <a:t>4</a:t>
            </a:r>
            <a:r>
              <a:rPr lang="nl-BE" sz="2400" dirty="0" smtClean="0"/>
              <a:t>. Start van Integrale Jeugdhulp en De Intersectorale Toegangspoort</a:t>
            </a:r>
            <a:endParaRPr lang="nl-BE" sz="2400"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Tree>
    <p:extLst>
      <p:ext uri="{BB962C8B-B14F-4D97-AF65-F5344CB8AC3E}">
        <p14:creationId xmlns:p14="http://schemas.microsoft.com/office/powerpoint/2010/main" val="31944485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13" name="Tijdelijke aanduiding voor inhoud 12"/>
          <p:cNvSpPr>
            <a:spLocks noGrp="1"/>
          </p:cNvSpPr>
          <p:nvPr>
            <p:ph idx="1"/>
          </p:nvPr>
        </p:nvSpPr>
        <p:spPr>
          <a:xfrm>
            <a:off x="822960" y="548680"/>
            <a:ext cx="7520940" cy="4536504"/>
          </a:xfrm>
        </p:spPr>
        <p:txBody>
          <a:bodyPr>
            <a:normAutofit/>
          </a:bodyPr>
          <a:lstStyle/>
          <a:p>
            <a:pPr>
              <a:buFont typeface="Wingdings" panose="05000000000000000000" pitchFamily="2" charset="2"/>
              <a:buChar char="q"/>
            </a:pPr>
            <a:endParaRPr lang="nl-BE" dirty="0" smtClean="0"/>
          </a:p>
          <a:p>
            <a:pPr>
              <a:buFont typeface="Wingdings" panose="05000000000000000000" pitchFamily="2" charset="2"/>
              <a:buChar char="q"/>
            </a:pPr>
            <a:r>
              <a:rPr lang="nl-BE" dirty="0" smtClean="0"/>
              <a:t>Positie </a:t>
            </a:r>
            <a:r>
              <a:rPr lang="nl-BE" dirty="0" err="1" smtClean="0"/>
              <a:t>tav</a:t>
            </a:r>
            <a:r>
              <a:rPr lang="nl-BE" dirty="0" smtClean="0"/>
              <a:t> de ITP: </a:t>
            </a:r>
          </a:p>
          <a:p>
            <a:pPr lvl="2">
              <a:buFont typeface="Wingdings" panose="05000000000000000000" pitchFamily="2" charset="2"/>
              <a:buChar char="q"/>
            </a:pPr>
            <a:r>
              <a:rPr lang="nl-BE" dirty="0" smtClean="0"/>
              <a:t>OOOC is niet rechtstreeks toegankelijk, dus na de poort</a:t>
            </a:r>
          </a:p>
          <a:p>
            <a:pPr lvl="2">
              <a:buFont typeface="Wingdings" panose="05000000000000000000" pitchFamily="2" charset="2"/>
              <a:buChar char="q"/>
            </a:pPr>
            <a:r>
              <a:rPr lang="nl-BE" dirty="0" smtClean="0"/>
              <a:t>Experimentele voorstellen over werking voor de poort kunnen ingediend worden</a:t>
            </a:r>
          </a:p>
          <a:p>
            <a:pPr>
              <a:buFont typeface="Wingdings" panose="05000000000000000000" pitchFamily="2" charset="2"/>
              <a:buChar char="q"/>
            </a:pPr>
            <a:r>
              <a:rPr lang="nl-BE" dirty="0" smtClean="0"/>
              <a:t>OOOC wordt per 01/01/2014 erkend als intersectoraal </a:t>
            </a:r>
            <a:r>
              <a:rPr lang="nl-BE" dirty="0" err="1" smtClean="0"/>
              <a:t>Multi-Disciplinair</a:t>
            </a:r>
            <a:r>
              <a:rPr lang="nl-BE" dirty="0" smtClean="0"/>
              <a:t> Team (MDT)</a:t>
            </a:r>
          </a:p>
          <a:p>
            <a:pPr lvl="2">
              <a:buFont typeface="Wingdings" panose="05000000000000000000" pitchFamily="2" charset="2"/>
              <a:buChar char="q"/>
            </a:pPr>
            <a:r>
              <a:rPr lang="nl-BE" dirty="0" smtClean="0"/>
              <a:t>Alle MDT voor minderjarigen worden bevoegdheid Agentschap Jongerenwelzijn, ook bij diagnostiek met indicatie voor NRTJ bij het VAPH. (intersectorale) samenwerking of samenwerking tussen MDT uit verschillende groepen is niet uitgesloten, maar voor </a:t>
            </a:r>
            <a:r>
              <a:rPr lang="nl-BE" dirty="0" err="1" smtClean="0"/>
              <a:t>beleidspad</a:t>
            </a:r>
            <a:r>
              <a:rPr lang="nl-BE" dirty="0" smtClean="0"/>
              <a:t> VAPH waarbij hiervoor incentives voorzien zijn, is geen kader voorzien</a:t>
            </a:r>
          </a:p>
          <a:p>
            <a:pPr>
              <a:buFont typeface="Wingdings" panose="05000000000000000000" pitchFamily="2" charset="2"/>
              <a:buChar char="q"/>
            </a:pPr>
            <a:r>
              <a:rPr lang="nl-BE" dirty="0" smtClean="0"/>
              <a:t>Expertisecentrum voor diagnostiek opgericht</a:t>
            </a:r>
          </a:p>
          <a:p>
            <a:pPr lvl="2">
              <a:buFont typeface="Wingdings" panose="05000000000000000000" pitchFamily="2" charset="2"/>
              <a:buChar char="q"/>
            </a:pPr>
            <a:r>
              <a:rPr lang="nl-BE" dirty="0" smtClean="0"/>
              <a:t>Protocollering diagnostiek (classificerend en/of handelingsgericht) (Federatie OOOC: ontwikkeling</a:t>
            </a:r>
            <a:r>
              <a:rPr lang="nl-BE" b="1" i="1" dirty="0" smtClean="0"/>
              <a:t> </a:t>
            </a:r>
            <a:r>
              <a:rPr lang="nl-BE" b="1" i="1" dirty="0"/>
              <a:t>“protocol </a:t>
            </a:r>
            <a:r>
              <a:rPr lang="nl-BE" b="1" i="1" dirty="0" err="1"/>
              <a:t>dialooggestuurde</a:t>
            </a:r>
            <a:r>
              <a:rPr lang="nl-BE" b="1" i="1" dirty="0"/>
              <a:t> en handelingsgerichte </a:t>
            </a:r>
            <a:r>
              <a:rPr lang="nl-BE" b="1" i="1" dirty="0" smtClean="0"/>
              <a:t>diagnostiek”</a:t>
            </a:r>
            <a:r>
              <a:rPr lang="nl-BE" i="1" dirty="0" smtClean="0"/>
              <a:t>)</a:t>
            </a:r>
            <a:endParaRPr lang="nl-BE" dirty="0" smtClean="0"/>
          </a:p>
          <a:p>
            <a:pPr lvl="2">
              <a:buFont typeface="Wingdings" panose="05000000000000000000" pitchFamily="2" charset="2"/>
              <a:buChar char="q"/>
            </a:pPr>
            <a:r>
              <a:rPr lang="nl-BE" dirty="0" smtClean="0"/>
              <a:t>Ontwikkeling zorgzwaarte-instrumenten IZIKA en IZIIK (implementatie 2014)</a:t>
            </a:r>
            <a:endParaRPr lang="nl-BE" dirty="0"/>
          </a:p>
        </p:txBody>
      </p:sp>
    </p:spTree>
    <p:extLst>
      <p:ext uri="{BB962C8B-B14F-4D97-AF65-F5344CB8AC3E}">
        <p14:creationId xmlns:p14="http://schemas.microsoft.com/office/powerpoint/2010/main" val="2027014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 1"/>
          <p:cNvSpPr>
            <a:spLocks noGrp="1"/>
          </p:cNvSpPr>
          <p:nvPr>
            <p:ph type="title"/>
          </p:nvPr>
        </p:nvSpPr>
        <p:spPr/>
        <p:txBody>
          <a:bodyPr/>
          <a:lstStyle/>
          <a:p>
            <a:pPr algn="ctr"/>
            <a:r>
              <a:rPr lang="nl-BE" sz="2400" dirty="0" smtClean="0"/>
              <a:t>5.Modulering en portefeuillefinanciering</a:t>
            </a:r>
            <a:endParaRPr lang="nl-BE" sz="2400"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Tree>
    <p:extLst>
      <p:ext uri="{BB962C8B-B14F-4D97-AF65-F5344CB8AC3E}">
        <p14:creationId xmlns:p14="http://schemas.microsoft.com/office/powerpoint/2010/main" val="5016798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13" name="Tijdelijke aanduiding voor inhoud 12"/>
          <p:cNvSpPr>
            <a:spLocks noGrp="1"/>
          </p:cNvSpPr>
          <p:nvPr>
            <p:ph idx="1"/>
          </p:nvPr>
        </p:nvSpPr>
        <p:spPr>
          <a:xfrm>
            <a:off x="822960" y="620688"/>
            <a:ext cx="7520940" cy="4320480"/>
          </a:xfrm>
        </p:spPr>
        <p:txBody>
          <a:bodyPr>
            <a:normAutofit/>
          </a:bodyPr>
          <a:lstStyle/>
          <a:p>
            <a:pPr>
              <a:buFont typeface="Wingdings" panose="05000000000000000000" pitchFamily="2" charset="2"/>
              <a:buChar char="q"/>
            </a:pPr>
            <a:endParaRPr lang="nl-BE" sz="1400" dirty="0" smtClean="0"/>
          </a:p>
          <a:p>
            <a:pPr>
              <a:buFont typeface="Wingdings" panose="05000000000000000000" pitchFamily="2" charset="2"/>
              <a:buChar char="q"/>
            </a:pPr>
            <a:endParaRPr lang="nl-BE" sz="1400" dirty="0"/>
          </a:p>
          <a:p>
            <a:pPr>
              <a:buFont typeface="Wingdings" panose="05000000000000000000" pitchFamily="2" charset="2"/>
              <a:buChar char="q"/>
            </a:pPr>
            <a:endParaRPr lang="nl-BE" sz="1400" dirty="0" smtClean="0"/>
          </a:p>
          <a:p>
            <a:pPr>
              <a:buFont typeface="Wingdings" panose="05000000000000000000" pitchFamily="2" charset="2"/>
              <a:buChar char="q"/>
            </a:pPr>
            <a:r>
              <a:rPr lang="nl-BE" sz="1400" dirty="0" smtClean="0"/>
              <a:t>2014 = eerste volwaardig jaar portefeuille</a:t>
            </a:r>
          </a:p>
          <a:p>
            <a:pPr marL="0" indent="0"/>
            <a:endParaRPr lang="nl-BE" sz="1400" dirty="0" smtClean="0"/>
          </a:p>
          <a:p>
            <a:pPr>
              <a:buFont typeface="Wingdings" panose="05000000000000000000" pitchFamily="2" charset="2"/>
              <a:buChar char="q"/>
            </a:pPr>
            <a:r>
              <a:rPr lang="nl-BE" sz="1400" dirty="0" smtClean="0"/>
              <a:t>Gunstig financieel resultaat 2014 heeft (onder andere) te maken met</a:t>
            </a:r>
          </a:p>
          <a:p>
            <a:pPr lvl="3">
              <a:buFont typeface="Wingdings" panose="05000000000000000000" pitchFamily="2" charset="2"/>
              <a:buChar char="q"/>
            </a:pPr>
            <a:r>
              <a:rPr lang="nl-BE" sz="1400" dirty="0" smtClean="0"/>
              <a:t>Portefeuille is voor De Morgenster voordeliger dan de vroegere kaderfinanciering (maar daar staan ook meer diagnostische dossiers tegenover)</a:t>
            </a:r>
          </a:p>
          <a:p>
            <a:pPr lvl="3">
              <a:buFont typeface="Wingdings" panose="05000000000000000000" pitchFamily="2" charset="2"/>
              <a:buChar char="q"/>
            </a:pPr>
            <a:r>
              <a:rPr lang="nl-BE" sz="1400" dirty="0" smtClean="0"/>
              <a:t>In kaderfinanciering was gesubsidieerde ziektevervanging voorzien. Deze valt nu gedeeltelijk weg:</a:t>
            </a:r>
          </a:p>
          <a:p>
            <a:pPr lvl="5">
              <a:buFont typeface="Wingdings" panose="05000000000000000000" pitchFamily="2" charset="2"/>
              <a:buChar char="q"/>
            </a:pPr>
            <a:r>
              <a:rPr lang="nl-BE" sz="1200" dirty="0" smtClean="0"/>
              <a:t>Ziekte in gewaarborgde periode wordt niet meer vervangen </a:t>
            </a:r>
          </a:p>
          <a:p>
            <a:pPr lvl="5">
              <a:buFont typeface="Wingdings" panose="05000000000000000000" pitchFamily="2" charset="2"/>
              <a:buChar char="q"/>
            </a:pPr>
            <a:r>
              <a:rPr lang="nl-BE" sz="1200" dirty="0" smtClean="0"/>
              <a:t>Compensatieregelingen ADV-uren worden niet door personeel ingevuld</a:t>
            </a:r>
          </a:p>
          <a:p>
            <a:pPr lvl="2">
              <a:buFont typeface="Wingdings" panose="05000000000000000000" pitchFamily="2" charset="2"/>
              <a:buChar char="q"/>
            </a:pPr>
            <a:endParaRPr lang="nl-BE" sz="1400" dirty="0" smtClean="0"/>
          </a:p>
          <a:p>
            <a:pPr lvl="2">
              <a:buFont typeface="Wingdings" panose="05000000000000000000" pitchFamily="2" charset="2"/>
              <a:buChar char="q"/>
            </a:pPr>
            <a:endParaRPr lang="nl-BE" dirty="0"/>
          </a:p>
        </p:txBody>
      </p:sp>
    </p:spTree>
    <p:extLst>
      <p:ext uri="{BB962C8B-B14F-4D97-AF65-F5344CB8AC3E}">
        <p14:creationId xmlns:p14="http://schemas.microsoft.com/office/powerpoint/2010/main" val="5094187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 1"/>
          <p:cNvSpPr>
            <a:spLocks noGrp="1"/>
          </p:cNvSpPr>
          <p:nvPr>
            <p:ph type="title"/>
          </p:nvPr>
        </p:nvSpPr>
        <p:spPr/>
        <p:txBody>
          <a:bodyPr/>
          <a:lstStyle/>
          <a:p>
            <a:pPr algn="ctr"/>
            <a:r>
              <a:rPr lang="nl-BE" sz="2400" dirty="0" smtClean="0"/>
              <a:t>6. Kwaliteitsmanagement in De morgenster</a:t>
            </a:r>
            <a:endParaRPr lang="nl-BE" sz="2400"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Tree>
    <p:extLst>
      <p:ext uri="{BB962C8B-B14F-4D97-AF65-F5344CB8AC3E}">
        <p14:creationId xmlns:p14="http://schemas.microsoft.com/office/powerpoint/2010/main" val="95346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sz="2400" dirty="0" smtClean="0"/>
              <a:t>2.1. Herstructureren in functie van een veranderend hulpverleningslandschap</a:t>
            </a:r>
            <a:endParaRPr lang="nl-BE" sz="2400" dirty="0"/>
          </a:p>
        </p:txBody>
      </p:sp>
      <p:sp>
        <p:nvSpPr>
          <p:cNvPr id="3" name="Tijdelijke aanduiding voor inhoud 2"/>
          <p:cNvSpPr>
            <a:spLocks noGrp="1"/>
          </p:cNvSpPr>
          <p:nvPr>
            <p:ph idx="1"/>
          </p:nvPr>
        </p:nvSpPr>
        <p:spPr/>
        <p:txBody>
          <a:bodyPr>
            <a:normAutofit/>
          </a:bodyPr>
          <a:lstStyle/>
          <a:p>
            <a:endParaRPr lang="nl-NL" dirty="0" smtClean="0"/>
          </a:p>
          <a:p>
            <a:r>
              <a:rPr lang="nl-NL" dirty="0" smtClean="0"/>
              <a:t>Start van </a:t>
            </a:r>
            <a:r>
              <a:rPr lang="nl-NL" dirty="0"/>
              <a:t>Integrale Jeugdhulp </a:t>
            </a:r>
            <a:r>
              <a:rPr lang="nl-NL" dirty="0" smtClean="0"/>
              <a:t>zet OOOC </a:t>
            </a:r>
            <a:r>
              <a:rPr lang="nl-NL" dirty="0"/>
              <a:t>De Morgenster voor nieuwe </a:t>
            </a:r>
            <a:r>
              <a:rPr lang="nl-NL" dirty="0" smtClean="0"/>
              <a:t>uitdagingen: </a:t>
            </a:r>
          </a:p>
          <a:p>
            <a:endParaRPr lang="nl-NL" dirty="0" smtClean="0"/>
          </a:p>
          <a:p>
            <a:pPr lvl="1">
              <a:buFont typeface="Wingdings" panose="05000000000000000000" pitchFamily="2" charset="2"/>
              <a:buChar char="Ø"/>
            </a:pPr>
            <a:r>
              <a:rPr lang="nl-NL" dirty="0" smtClean="0"/>
              <a:t>Keuze voor </a:t>
            </a:r>
            <a:r>
              <a:rPr lang="nl-NL" dirty="0"/>
              <a:t>de minst ingrijpende hulpverlening eerst, doet ons resoluut voor meer ambulante werking kiezen. </a:t>
            </a:r>
            <a:endParaRPr lang="nl-NL" dirty="0" smtClean="0"/>
          </a:p>
          <a:p>
            <a:pPr lvl="1">
              <a:buFont typeface="Wingdings" panose="05000000000000000000" pitchFamily="2" charset="2"/>
              <a:buChar char="Ø"/>
            </a:pPr>
            <a:r>
              <a:rPr lang="nl-NL" dirty="0" smtClean="0"/>
              <a:t>Verblijfsfunctie wordt enkel ingezet indien noodzakelijk voor betrokken gezin en minderjarige.  </a:t>
            </a:r>
            <a:r>
              <a:rPr lang="nl-NL" dirty="0"/>
              <a:t>Ander gevolg is overdruk op diagnostische functie, onderdruk op verblijfsfunctie</a:t>
            </a:r>
            <a:endParaRPr lang="nl-NL" dirty="0" smtClean="0"/>
          </a:p>
          <a:p>
            <a:pPr lvl="1">
              <a:buFont typeface="Wingdings" panose="05000000000000000000" pitchFamily="2" charset="2"/>
              <a:buChar char="Ø"/>
            </a:pPr>
            <a:r>
              <a:rPr lang="nl-NL" dirty="0"/>
              <a:t>Multi Disciplinair Team (MDT) </a:t>
            </a:r>
            <a:r>
              <a:rPr lang="nl-NL" dirty="0" smtClean="0"/>
              <a:t>heeft nood aan </a:t>
            </a:r>
            <a:r>
              <a:rPr lang="nl-NL" dirty="0" err="1" smtClean="0"/>
              <a:t>multi-disciplinaire</a:t>
            </a:r>
            <a:r>
              <a:rPr lang="nl-NL" dirty="0" smtClean="0"/>
              <a:t> aansturing</a:t>
            </a:r>
            <a:endParaRPr lang="nl-NL" dirty="0"/>
          </a:p>
          <a:p>
            <a:r>
              <a:rPr lang="nl-NL" dirty="0"/>
              <a:t> </a:t>
            </a:r>
            <a:endParaRPr lang="nl-BE" dirty="0"/>
          </a:p>
        </p:txBody>
      </p:sp>
      <p:sp>
        <p:nvSpPr>
          <p:cNvPr id="4" name="Tijdelijke aanduiding voor voettekst 3"/>
          <p:cNvSpPr>
            <a:spLocks noGrp="1"/>
          </p:cNvSpPr>
          <p:nvPr>
            <p:ph type="ftr" sz="quarter" idx="11"/>
          </p:nvPr>
        </p:nvSpPr>
        <p:spPr/>
        <p:txBody>
          <a:bodyPr/>
          <a:lstStyle/>
          <a:p>
            <a:r>
              <a:rPr lang="nl-BE" dirty="0"/>
              <a:t>werkingsverslag en kwaliteitsverslag 2014, kwaliteitsplan 2015</a:t>
            </a:r>
          </a:p>
        </p:txBody>
      </p:sp>
    </p:spTree>
    <p:extLst>
      <p:ext uri="{BB962C8B-B14F-4D97-AF65-F5344CB8AC3E}">
        <p14:creationId xmlns:p14="http://schemas.microsoft.com/office/powerpoint/2010/main" val="1379366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444174014"/>
              </p:ext>
            </p:extLst>
          </p:nvPr>
        </p:nvGraphicFramePr>
        <p:xfrm>
          <a:off x="1619672" y="188640"/>
          <a:ext cx="6984776" cy="1524000"/>
        </p:xfrm>
        <a:graphic>
          <a:graphicData uri="http://schemas.openxmlformats.org/drawingml/2006/table">
            <a:tbl>
              <a:tblPr firstRow="1" firstCol="1" bandRow="1">
                <a:tableStyleId>{5C22544A-7EE6-4342-B048-85BDC9FD1C3A}</a:tableStyleId>
              </a:tblPr>
              <a:tblGrid>
                <a:gridCol w="6984776"/>
              </a:tblGrid>
              <a:tr h="1224136">
                <a:tc>
                  <a:txBody>
                    <a:bodyPr/>
                    <a:lstStyle/>
                    <a:p>
                      <a:pPr marL="90170" marR="41275" algn="just">
                        <a:spcAft>
                          <a:spcPts val="0"/>
                        </a:spcAft>
                        <a:tabLst>
                          <a:tab pos="457200" algn="l"/>
                        </a:tabLst>
                      </a:pPr>
                      <a:r>
                        <a:rPr lang="nl-NL" sz="2000" dirty="0">
                          <a:effectLst/>
                        </a:rPr>
                        <a:t>“We moeten werken naar een organisatiestructuur die inspeelt op de noden van kinderen en hun contexten, de verander(en)de maatschappelijke noden en verwachtingen en tegelijkertijd medewerkers in staat stelt zich in welbevinden op die missie te oriënteren.</a:t>
                      </a:r>
                      <a:endParaRPr lang="nl-BE" sz="2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3" name="Tekstvak 2"/>
          <p:cNvSpPr txBox="1"/>
          <p:nvPr/>
        </p:nvSpPr>
        <p:spPr>
          <a:xfrm>
            <a:off x="2051720" y="260648"/>
            <a:ext cx="6292180" cy="648072"/>
          </a:xfrm>
          <a:prstGeom prst="rect">
            <a:avLst/>
          </a:prstGeom>
          <a:noFill/>
        </p:spPr>
        <p:txBody>
          <a:bodyPr wrap="square" rtlCol="0">
            <a:spAutoFit/>
          </a:bodyPr>
          <a:lstStyle/>
          <a:p>
            <a:endParaRPr lang="nl-BE" dirty="0"/>
          </a:p>
        </p:txBody>
      </p:sp>
      <p:sp>
        <p:nvSpPr>
          <p:cNvPr id="6" name="Tekstvak 5"/>
          <p:cNvSpPr txBox="1"/>
          <p:nvPr/>
        </p:nvSpPr>
        <p:spPr>
          <a:xfrm>
            <a:off x="128667" y="1712575"/>
            <a:ext cx="7992888" cy="584775"/>
          </a:xfrm>
          <a:prstGeom prst="rect">
            <a:avLst/>
          </a:prstGeom>
          <a:noFill/>
        </p:spPr>
        <p:txBody>
          <a:bodyPr wrap="square" rtlCol="0">
            <a:spAutoFit/>
          </a:bodyPr>
          <a:lstStyle/>
          <a:p>
            <a:pPr marL="285750" indent="-285750">
              <a:buFont typeface="Arial" panose="020B0604020202020204" pitchFamily="34" charset="0"/>
              <a:buChar char="•"/>
            </a:pPr>
            <a:r>
              <a:rPr lang="nl-BE" sz="1600" dirty="0" smtClean="0"/>
              <a:t>Herstructurering uitgevoerd in september: zie hoger in deze presentatie</a:t>
            </a:r>
          </a:p>
          <a:p>
            <a:pPr marL="285750" indent="-285750">
              <a:buFont typeface="Arial" panose="020B0604020202020204" pitchFamily="34" charset="0"/>
              <a:buChar char="•"/>
            </a:pPr>
            <a:r>
              <a:rPr lang="nl-BE" sz="1600" dirty="0" smtClean="0"/>
              <a:t>Zelfevaluatie via PROSE (EFQM)</a:t>
            </a:r>
            <a:endParaRPr lang="nl-BE" dirty="0"/>
          </a:p>
        </p:txBody>
      </p:sp>
      <p:sp>
        <p:nvSpPr>
          <p:cNvPr id="9" name="Rectangle 5"/>
          <p:cNvSpPr>
            <a:spLocks noChangeArrowheads="1"/>
          </p:cNvSpPr>
          <p:nvPr/>
        </p:nvSpPr>
        <p:spPr bwMode="auto">
          <a:xfrm>
            <a:off x="1502901" y="180797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BE"/>
          </a:p>
        </p:txBody>
      </p:sp>
      <p:sp>
        <p:nvSpPr>
          <p:cNvPr id="10" name="Rectangle 6"/>
          <p:cNvSpPr>
            <a:spLocks noChangeArrowheads="1"/>
          </p:cNvSpPr>
          <p:nvPr/>
        </p:nvSpPr>
        <p:spPr bwMode="auto">
          <a:xfrm>
            <a:off x="1593389" y="226517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BE"/>
          </a:p>
        </p:txBody>
      </p:sp>
      <p:sp>
        <p:nvSpPr>
          <p:cNvPr id="12" name="Rectangle 8"/>
          <p:cNvSpPr>
            <a:spLocks noChangeArrowheads="1"/>
          </p:cNvSpPr>
          <p:nvPr/>
        </p:nvSpPr>
        <p:spPr bwMode="auto">
          <a:xfrm>
            <a:off x="1321926" y="47527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BE" altLang="nl-BE" sz="1800" b="0" i="0" u="none" strike="noStrike" cap="none" normalizeH="0" baseline="0" smtClean="0">
                <a:ln>
                  <a:noFill/>
                </a:ln>
                <a:solidFill>
                  <a:schemeClr val="tx1"/>
                </a:solidFill>
                <a:effectLst/>
                <a:latin typeface="Arial" panose="020B0604020202020204" pitchFamily="34" charset="0"/>
              </a:rPr>
              <a:t/>
            </a:r>
            <a:br>
              <a:rPr kumimoji="0" lang="nl-BE" altLang="nl-BE" sz="1800" b="0" i="0" u="none" strike="noStrike" cap="none" normalizeH="0" baseline="0" smtClean="0">
                <a:ln>
                  <a:noFill/>
                </a:ln>
                <a:solidFill>
                  <a:schemeClr val="tx1"/>
                </a:solidFill>
                <a:effectLst/>
                <a:latin typeface="Arial" panose="020B0604020202020204" pitchFamily="34" charset="0"/>
              </a:rPr>
            </a:br>
            <a:endParaRPr kumimoji="0" lang="nl-BE" altLang="nl-BE"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BE" altLang="nl-BE" sz="1800" b="0" i="0" u="none" strike="noStrike" cap="none" normalizeH="0" baseline="0" smtClean="0">
              <a:ln>
                <a:noFill/>
              </a:ln>
              <a:solidFill>
                <a:schemeClr val="tx1"/>
              </a:solidFill>
              <a:effectLst/>
              <a:latin typeface="Arial" panose="020B0604020202020204" pitchFamily="34" charset="0"/>
            </a:endParaRPr>
          </a:p>
        </p:txBody>
      </p:sp>
      <p:sp>
        <p:nvSpPr>
          <p:cNvPr id="13" name="Rectangle 9"/>
          <p:cNvSpPr>
            <a:spLocks noChangeArrowheads="1"/>
          </p:cNvSpPr>
          <p:nvPr/>
        </p:nvSpPr>
        <p:spPr bwMode="auto">
          <a:xfrm>
            <a:off x="1502901" y="66069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l-BE" altLang="nl-BE"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BE" altLang="nl-BE"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386437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6" name="Tijdelijke aanduiding voor voettekst 4"/>
          <p:cNvSpPr txBox="1">
            <a:spLocks/>
          </p:cNvSpPr>
          <p:nvPr/>
        </p:nvSpPr>
        <p:spPr>
          <a:xfrm>
            <a:off x="3274245" y="4934344"/>
            <a:ext cx="4724400" cy="274320"/>
          </a:xfrm>
          <a:prstGeom prst="rect">
            <a:avLst/>
          </a:prstGeom>
        </p:spPr>
        <p:txBody>
          <a:bodyPr vert="horz" lIns="91440" tIns="45720" rIns="91440" bIns="45720" rtlCol="0" anchor="ctr"/>
          <a:lstStyle>
            <a:defPPr>
              <a:defRPr lang="nl-BE"/>
            </a:defPPr>
            <a:lvl1pPr marL="0" algn="r" defTabSz="914400" rtl="0" eaLnBrk="1" latinLnBrk="0" hangingPunct="1">
              <a:defRPr sz="1000" kern="1200" cap="all" spc="20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BE" smtClean="0"/>
              <a:t>werkingsverslag en kwaliteitsverslag 2014, kwaliteitsplan 2015</a:t>
            </a:r>
            <a:endParaRPr lang="nl-BE" dirty="0"/>
          </a:p>
        </p:txBody>
      </p:sp>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35103"/>
            <a:ext cx="6610350" cy="20304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6" y="2974290"/>
            <a:ext cx="6613525" cy="1854200"/>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4"/>
          <p:cNvSpPr>
            <a:spLocks noChangeShapeType="1"/>
          </p:cNvSpPr>
          <p:nvPr/>
        </p:nvSpPr>
        <p:spPr bwMode="auto">
          <a:xfrm>
            <a:off x="4492799" y="2300815"/>
            <a:ext cx="304800" cy="638175"/>
          </a:xfrm>
          <a:prstGeom prst="straightConnector1">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nl-BE"/>
          </a:p>
        </p:txBody>
      </p:sp>
      <p:sp>
        <p:nvSpPr>
          <p:cNvPr id="4" name="Rechthoek 3"/>
          <p:cNvSpPr/>
          <p:nvPr/>
        </p:nvSpPr>
        <p:spPr>
          <a:xfrm>
            <a:off x="1118791" y="2214935"/>
            <a:ext cx="6610350" cy="584775"/>
          </a:xfrm>
          <a:prstGeom prst="rect">
            <a:avLst/>
          </a:prstGeom>
        </p:spPr>
        <p:txBody>
          <a:bodyPr wrap="square">
            <a:spAutoFit/>
          </a:bodyPr>
          <a:lstStyle/>
          <a:p>
            <a:pPr lvl="0" eaLnBrk="0" fontAlgn="base" hangingPunct="0">
              <a:spcBef>
                <a:spcPct val="0"/>
              </a:spcBef>
              <a:spcAft>
                <a:spcPct val="0"/>
              </a:spcAft>
            </a:pPr>
            <a:r>
              <a:rPr lang="nl-NL" altLang="nl-BE" sz="1600" dirty="0">
                <a:latin typeface="Arial" panose="020B0604020202020204" pitchFamily="34" charset="0"/>
                <a:ea typeface="Times New Roman" panose="02020603050405020304" pitchFamily="18" charset="0"/>
              </a:rPr>
              <a:t>Vanuit </a:t>
            </a:r>
            <a:r>
              <a:rPr lang="nl-NL" altLang="nl-BE" sz="1600" dirty="0" err="1">
                <a:latin typeface="Arial" panose="020B0604020202020204" pitchFamily="34" charset="0"/>
                <a:ea typeface="Times New Roman" panose="02020603050405020304" pitchFamily="18" charset="0"/>
              </a:rPr>
              <a:t>Prose</a:t>
            </a:r>
            <a:r>
              <a:rPr lang="nl-NL" altLang="nl-BE" sz="1600" dirty="0">
                <a:latin typeface="Arial" panose="020B0604020202020204" pitchFamily="34" charset="0"/>
                <a:ea typeface="Times New Roman" panose="02020603050405020304" pitchFamily="18" charset="0"/>
              </a:rPr>
              <a:t> kon er ook gekeken worden hoe we scoren in vergelijking met andere voorzieningen binnen bijzondere jeugdzorg</a:t>
            </a:r>
            <a:r>
              <a:rPr lang="nl-NL" altLang="nl-BE" sz="1600" dirty="0" smtClean="0">
                <a:latin typeface="Arial" panose="020B0604020202020204" pitchFamily="34" charset="0"/>
                <a:ea typeface="Times New Roman" panose="02020603050405020304" pitchFamily="18" charset="0"/>
              </a:rPr>
              <a:t>.</a:t>
            </a:r>
            <a:endParaRPr lang="nl-BE" altLang="nl-BE" sz="1600" dirty="0">
              <a:latin typeface="Arial" panose="020B0604020202020204" pitchFamily="34" charset="0"/>
            </a:endParaRPr>
          </a:p>
        </p:txBody>
      </p:sp>
      <p:sp>
        <p:nvSpPr>
          <p:cNvPr id="12" name="AutoShape 2"/>
          <p:cNvSpPr>
            <a:spLocks noChangeArrowheads="1"/>
          </p:cNvSpPr>
          <p:nvPr/>
        </p:nvSpPr>
        <p:spPr bwMode="auto">
          <a:xfrm>
            <a:off x="4797599" y="2974289"/>
            <a:ext cx="428625" cy="1943100"/>
          </a:xfrm>
          <a:prstGeom prst="roundRect">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spTree>
    <p:extLst>
      <p:ext uri="{BB962C8B-B14F-4D97-AF65-F5344CB8AC3E}">
        <p14:creationId xmlns:p14="http://schemas.microsoft.com/office/powerpoint/2010/main" val="36498862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Andere acties kwaliteitsbeleid</a:t>
            </a:r>
            <a:endParaRPr lang="nl-BE" dirty="0"/>
          </a:p>
        </p:txBody>
      </p:sp>
      <p:sp>
        <p:nvSpPr>
          <p:cNvPr id="3" name="Tijdelijke aanduiding voor inhoud 2"/>
          <p:cNvSpPr>
            <a:spLocks noGrp="1"/>
          </p:cNvSpPr>
          <p:nvPr>
            <p:ph idx="1"/>
          </p:nvPr>
        </p:nvSpPr>
        <p:spPr/>
        <p:txBody>
          <a:bodyPr/>
          <a:lstStyle/>
          <a:p>
            <a:pPr>
              <a:buFont typeface="Arial" panose="020B0604020202020204" pitchFamily="34" charset="0"/>
              <a:buChar char="•"/>
            </a:pPr>
            <a:r>
              <a:rPr lang="nl-NL" dirty="0"/>
              <a:t>communicatiestructuur participatie medewerkers in de </a:t>
            </a:r>
            <a:r>
              <a:rPr lang="nl-NL" dirty="0" smtClean="0"/>
              <a:t>organisatie</a:t>
            </a:r>
          </a:p>
          <a:p>
            <a:pPr>
              <a:buFont typeface="Arial" panose="020B0604020202020204" pitchFamily="34" charset="0"/>
              <a:buChar char="•"/>
            </a:pPr>
            <a:r>
              <a:rPr lang="nl-NL" dirty="0" smtClean="0"/>
              <a:t>Uitgebreide inzet in vorming, training en opleiding van medewerkers</a:t>
            </a:r>
          </a:p>
          <a:p>
            <a:pPr lvl="2">
              <a:buFont typeface="Arial" panose="020B0604020202020204" pitchFamily="34" charset="0"/>
              <a:buChar char="•"/>
            </a:pPr>
            <a:r>
              <a:rPr lang="nl-NL" dirty="0" smtClean="0"/>
              <a:t>IZIKA – IZIIK (zorgzwaartemeting na diagnostiek </a:t>
            </a:r>
            <a:r>
              <a:rPr lang="nl-NL" dirty="0" err="1" smtClean="0"/>
              <a:t>ifv</a:t>
            </a:r>
            <a:r>
              <a:rPr lang="nl-NL" dirty="0" smtClean="0"/>
              <a:t> indicatiestelling vervolghulp)</a:t>
            </a:r>
          </a:p>
          <a:p>
            <a:pPr lvl="2">
              <a:buFont typeface="Arial" panose="020B0604020202020204" pitchFamily="34" charset="0"/>
              <a:buChar char="•"/>
            </a:pPr>
            <a:r>
              <a:rPr lang="nl-NL" dirty="0" smtClean="0"/>
              <a:t>Langdurige opleidingen psycholoog en gezinsbegeleider</a:t>
            </a:r>
          </a:p>
          <a:p>
            <a:pPr lvl="2">
              <a:buFont typeface="Arial" panose="020B0604020202020204" pitchFamily="34" charset="0"/>
              <a:buChar char="•"/>
            </a:pPr>
            <a:r>
              <a:rPr lang="nl-NL" dirty="0" smtClean="0"/>
              <a:t>Mediawijsheid, mediacoach</a:t>
            </a:r>
          </a:p>
          <a:p>
            <a:pPr lvl="2">
              <a:buFont typeface="Arial" panose="020B0604020202020204" pitchFamily="34" charset="0"/>
              <a:buChar char="•"/>
            </a:pPr>
            <a:r>
              <a:rPr lang="nl-NL" dirty="0" smtClean="0"/>
              <a:t>Oplossingsgericht werken, signalen van welzijn en veiligheid</a:t>
            </a:r>
          </a:p>
          <a:p>
            <a:pPr lvl="1">
              <a:buFont typeface="Arial" panose="020B0604020202020204" pitchFamily="34" charset="0"/>
              <a:buChar char="•"/>
            </a:pPr>
            <a:r>
              <a:rPr lang="nl-NL" dirty="0" smtClean="0"/>
              <a:t>Voorbereiding fusie – operatie tussen vzw OOOC De Morgenster en vzw Beaufort</a:t>
            </a:r>
          </a:p>
          <a:p>
            <a:pPr lvl="1">
              <a:buFont typeface="Arial" panose="020B0604020202020204" pitchFamily="34" charset="0"/>
              <a:buChar char="•"/>
            </a:pPr>
            <a:r>
              <a:rPr lang="nl-NL" dirty="0" smtClean="0"/>
              <a:t>Nieuwbouwproject met architectuur in functie van nieuwe ontwikkelingen in de organisatie, in de samenleving en vanuit het overheidsbeleid. </a:t>
            </a:r>
          </a:p>
          <a:p>
            <a:pPr marL="237744" lvl="2" indent="0">
              <a:buNone/>
            </a:pPr>
            <a:endParaRPr lang="nl-BE" dirty="0"/>
          </a:p>
        </p:txBody>
      </p:sp>
      <p:sp>
        <p:nvSpPr>
          <p:cNvPr id="4" name="Tijdelijke aanduiding voor voettekst 3"/>
          <p:cNvSpPr>
            <a:spLocks noGrp="1"/>
          </p:cNvSpPr>
          <p:nvPr>
            <p:ph type="ftr" sz="quarter" idx="11"/>
          </p:nvPr>
        </p:nvSpPr>
        <p:spPr/>
        <p:txBody>
          <a:bodyPr/>
          <a:lstStyle/>
          <a:p>
            <a:r>
              <a:rPr lang="nl-BE" smtClean="0"/>
              <a:t>werkingsverslag en kwaliteitsverslag 2013, kwaliteitsplan 2014</a:t>
            </a:r>
            <a:endParaRPr lang="nl-BE"/>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3756904"/>
            <a:ext cx="3312368" cy="2491502"/>
          </a:xfrm>
          <a:prstGeom prst="rect">
            <a:avLst/>
          </a:prstGeom>
        </p:spPr>
      </p:pic>
    </p:spTree>
    <p:extLst>
      <p:ext uri="{BB962C8B-B14F-4D97-AF65-F5344CB8AC3E}">
        <p14:creationId xmlns:p14="http://schemas.microsoft.com/office/powerpoint/2010/main" val="3990143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sz="2400" dirty="0" smtClean="0"/>
              <a:t>Gebruik beveiligingskamer</a:t>
            </a:r>
            <a:endParaRPr lang="nl-BE" sz="2400"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2" name="Tijdelijke aanduiding voor inhoud 1"/>
          <p:cNvSpPr>
            <a:spLocks noGrp="1"/>
          </p:cNvSpPr>
          <p:nvPr>
            <p:ph idx="1"/>
          </p:nvPr>
        </p:nvSpPr>
        <p:spPr>
          <a:xfrm>
            <a:off x="822960" y="914400"/>
            <a:ext cx="7520940" cy="4386808"/>
          </a:xfrm>
        </p:spPr>
        <p:txBody>
          <a:bodyPr>
            <a:normAutofit fontScale="70000" lnSpcReduction="20000"/>
          </a:bodyPr>
          <a:lstStyle/>
          <a:p>
            <a:r>
              <a:rPr lang="nl-NL" dirty="0" smtClean="0"/>
              <a:t>We registreerden 8 </a:t>
            </a:r>
            <a:r>
              <a:rPr lang="nl-NL" dirty="0"/>
              <a:t>agressie-incidenten </a:t>
            </a:r>
            <a:r>
              <a:rPr lang="nl-NL" dirty="0" smtClean="0"/>
              <a:t>waarbij </a:t>
            </a:r>
            <a:r>
              <a:rPr lang="nl-NL" dirty="0"/>
              <a:t>gebruik is gemaakt van de beveiligingskamer. 5 keer daarvan betrof het dezelfde jongen.</a:t>
            </a:r>
            <a:endParaRPr lang="nl-BE" dirty="0"/>
          </a:p>
          <a:p>
            <a:endParaRPr lang="nl-NL" dirty="0" smtClean="0"/>
          </a:p>
          <a:p>
            <a:r>
              <a:rPr lang="nl-NL" dirty="0" smtClean="0"/>
              <a:t>Binnen </a:t>
            </a:r>
            <a:r>
              <a:rPr lang="nl-NL" dirty="0"/>
              <a:t>de elektronische registratie wordt stilgestaan bij een aantal parameters:</a:t>
            </a:r>
            <a:endParaRPr lang="nl-BE" dirty="0"/>
          </a:p>
          <a:p>
            <a:pPr lvl="0"/>
            <a:r>
              <a:rPr lang="nl-NL" i="1" dirty="0" smtClean="0"/>
              <a:t>	Plaats </a:t>
            </a:r>
            <a:r>
              <a:rPr lang="nl-NL" i="1" dirty="0"/>
              <a:t>van het gebeuren</a:t>
            </a:r>
            <a:r>
              <a:rPr lang="nl-NL" dirty="0"/>
              <a:t>: </a:t>
            </a:r>
            <a:r>
              <a:rPr lang="nl-NL" b="0" dirty="0"/>
              <a:t>voornamelijk in de gang aan de slaapkamers</a:t>
            </a:r>
            <a:endParaRPr lang="nl-BE" b="0" dirty="0"/>
          </a:p>
          <a:p>
            <a:pPr lvl="0"/>
            <a:r>
              <a:rPr lang="nl-NL" i="1" dirty="0" smtClean="0"/>
              <a:t>	Begin- </a:t>
            </a:r>
            <a:r>
              <a:rPr lang="nl-NL" i="1" dirty="0"/>
              <a:t>en </a:t>
            </a:r>
            <a:r>
              <a:rPr lang="nl-NL" i="1" dirty="0" err="1"/>
              <a:t>einduur</a:t>
            </a:r>
            <a:r>
              <a:rPr lang="nl-NL" dirty="0"/>
              <a:t>: </a:t>
            </a:r>
            <a:r>
              <a:rPr lang="nl-NL" b="0" dirty="0"/>
              <a:t>de gemiddelde duur van een incident bedraagt 57 min. Dit gezien een aantal langdurige incidenten met 1 jongere. De beveiliging in de beveiligingsruimte nam gemiddeld 5 tot 15 minuten in beslag waarbij iedere keer de deur open bleef en in de aanwezigheid van een begeleider.</a:t>
            </a:r>
            <a:endParaRPr lang="nl-BE" b="0" dirty="0"/>
          </a:p>
          <a:p>
            <a:pPr lvl="0"/>
            <a:r>
              <a:rPr lang="nl-NL" i="1" dirty="0" smtClean="0"/>
              <a:t>	Aanleiding </a:t>
            </a:r>
            <a:r>
              <a:rPr lang="nl-NL" i="1" dirty="0"/>
              <a:t>en situatieschets</a:t>
            </a:r>
            <a:r>
              <a:rPr lang="nl-NL" dirty="0"/>
              <a:t>: </a:t>
            </a:r>
            <a:r>
              <a:rPr lang="nl-NL" b="0" dirty="0"/>
              <a:t>in de helft van de incidenten ging het om fysieke agressie naar anderen (begeleiding) en in de andere helft naar </a:t>
            </a:r>
            <a:r>
              <a:rPr lang="nl-NL" b="0" dirty="0" smtClean="0"/>
              <a:t>materiaal</a:t>
            </a:r>
            <a:endParaRPr lang="nl-BE" b="0" dirty="0"/>
          </a:p>
          <a:p>
            <a:pPr lvl="0"/>
            <a:r>
              <a:rPr lang="nl-NL" i="1" dirty="0" smtClean="0"/>
              <a:t>	Afspraken/genomen </a:t>
            </a:r>
            <a:r>
              <a:rPr lang="nl-NL" i="1" dirty="0"/>
              <a:t>maatregelen</a:t>
            </a:r>
            <a:r>
              <a:rPr lang="nl-NL" dirty="0"/>
              <a:t>: </a:t>
            </a:r>
            <a:r>
              <a:rPr lang="nl-NL" b="0" dirty="0"/>
              <a:t>de deur blijft open en de begeleider aanwezig. Zodra de jongere rustig is wordt hij uit de beveiligingskamer genomen.</a:t>
            </a:r>
            <a:endParaRPr lang="nl-BE" b="0" dirty="0"/>
          </a:p>
          <a:p>
            <a:pPr lvl="0"/>
            <a:r>
              <a:rPr lang="nl-NL" i="1" dirty="0" smtClean="0"/>
              <a:t>	Motivatie </a:t>
            </a:r>
            <a:r>
              <a:rPr lang="nl-NL" i="1" dirty="0"/>
              <a:t>maatregel</a:t>
            </a:r>
            <a:r>
              <a:rPr lang="nl-NL" dirty="0"/>
              <a:t>: </a:t>
            </a:r>
            <a:r>
              <a:rPr lang="nl-NL" b="0" dirty="0"/>
              <a:t>een jongere wordt beveiligd indien hij een gevaar betekend voor zichzelf of anderen </a:t>
            </a:r>
            <a:endParaRPr lang="nl-BE" b="0" dirty="0"/>
          </a:p>
          <a:p>
            <a:pPr lvl="0"/>
            <a:r>
              <a:rPr lang="nl-NL" i="1" dirty="0" smtClean="0"/>
              <a:t>	Gevolgen </a:t>
            </a:r>
            <a:r>
              <a:rPr lang="nl-NL" i="1" dirty="0"/>
              <a:t>voor de medewerker</a:t>
            </a:r>
            <a:r>
              <a:rPr lang="nl-NL" dirty="0"/>
              <a:t>: </a:t>
            </a:r>
            <a:r>
              <a:rPr lang="nl-NL" b="0" dirty="0"/>
              <a:t>Vaak is er een verhoogde stress aanwezig bij de begeleiding.</a:t>
            </a:r>
            <a:endParaRPr lang="nl-BE" b="0" dirty="0"/>
          </a:p>
          <a:p>
            <a:pPr lvl="0"/>
            <a:r>
              <a:rPr lang="nl-NL" i="1" dirty="0" smtClean="0"/>
              <a:t>	Psychische </a:t>
            </a:r>
            <a:r>
              <a:rPr lang="nl-NL" i="1" dirty="0"/>
              <a:t>beleving van de medewerker</a:t>
            </a:r>
            <a:r>
              <a:rPr lang="nl-NL" dirty="0"/>
              <a:t>: </a:t>
            </a:r>
            <a:r>
              <a:rPr lang="nl-NL" b="0" dirty="0"/>
              <a:t>de psychische beleving wordt vaak niet hoog ingeschat. </a:t>
            </a:r>
            <a:endParaRPr lang="nl-BE" b="0" dirty="0"/>
          </a:p>
          <a:p>
            <a:r>
              <a:rPr lang="nl-NL" dirty="0"/>
              <a:t> Daarnaast werden er 5 agressie-incidenten geregistreerd zonder gebruik van de beveiligingskamer. </a:t>
            </a:r>
            <a:r>
              <a:rPr lang="nl-NL" b="0" dirty="0"/>
              <a:t>2 keer ervan betrof het dezelfde jongere. In elk incident werd er agressie naar anderen gebruikt. In alle gevallen naar de begeleiding en daarbij ook 1 keer naar een andere jongere. </a:t>
            </a:r>
            <a:endParaRPr lang="nl-NL" b="0" dirty="0" smtClean="0"/>
          </a:p>
          <a:p>
            <a:r>
              <a:rPr lang="nl-NL" dirty="0" smtClean="0"/>
              <a:t>Bij </a:t>
            </a:r>
            <a:r>
              <a:rPr lang="nl-NL" dirty="0"/>
              <a:t>2 incidenten werd de psychische beleving van de medewerker hoog ingeschat. </a:t>
            </a:r>
            <a:r>
              <a:rPr lang="nl-NL" b="0" dirty="0"/>
              <a:t>Hierop werd </a:t>
            </a:r>
            <a:r>
              <a:rPr lang="nl-NL" b="0" dirty="0" smtClean="0"/>
              <a:t>de traumapsycholoog van SECUREX ingeschakeld en ook met </a:t>
            </a:r>
            <a:r>
              <a:rPr lang="nl-NL" b="0" dirty="0"/>
              <a:t>alle betrokken personen gesproken over het incident en dit werd als positief ervaren.</a:t>
            </a:r>
            <a:endParaRPr lang="nl-BE" b="0" dirty="0"/>
          </a:p>
          <a:p>
            <a:r>
              <a:rPr lang="nl-NL" dirty="0" smtClean="0"/>
              <a:t>	</a:t>
            </a:r>
            <a:endParaRPr lang="nl-BE" dirty="0"/>
          </a:p>
        </p:txBody>
      </p:sp>
    </p:spTree>
    <p:extLst>
      <p:ext uri="{BB962C8B-B14F-4D97-AF65-F5344CB8AC3E}">
        <p14:creationId xmlns:p14="http://schemas.microsoft.com/office/powerpoint/2010/main" val="2027014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Kwaliteitsplan 2015</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graphicFrame>
        <p:nvGraphicFramePr>
          <p:cNvPr id="3" name="Tijdelijke aanduiding voor inhoud 2"/>
          <p:cNvGraphicFramePr>
            <a:graphicFrameLocks noGrp="1"/>
          </p:cNvGraphicFramePr>
          <p:nvPr>
            <p:ph idx="1"/>
          </p:nvPr>
        </p:nvGraphicFramePr>
        <p:xfrm>
          <a:off x="1274523" y="1058958"/>
          <a:ext cx="6617178" cy="3610388"/>
        </p:xfrm>
        <a:graphic>
          <a:graphicData uri="http://schemas.openxmlformats.org/drawingml/2006/table">
            <a:tbl>
              <a:tblPr firstRow="1" firstCol="1" bandRow="1">
                <a:tableStyleId>{5C22544A-7EE6-4342-B048-85BDC9FD1C3A}</a:tableStyleId>
              </a:tblPr>
              <a:tblGrid>
                <a:gridCol w="1347258"/>
                <a:gridCol w="1520627"/>
                <a:gridCol w="1046837"/>
                <a:gridCol w="1405489"/>
                <a:gridCol w="1296967"/>
              </a:tblGrid>
              <a:tr h="268151">
                <a:tc>
                  <a:txBody>
                    <a:bodyPr/>
                    <a:lstStyle/>
                    <a:p>
                      <a:pPr>
                        <a:spcAft>
                          <a:spcPts val="0"/>
                        </a:spcAft>
                      </a:pPr>
                      <a:r>
                        <a:rPr lang="nl-BE" sz="900">
                          <a:effectLst/>
                        </a:rPr>
                        <a:t>Thema</a:t>
                      </a:r>
                      <a:endParaRPr lang="nl-BE" sz="1100">
                        <a:effectLst/>
                      </a:endParaRPr>
                    </a:p>
                    <a:p>
                      <a:pPr>
                        <a:spcAft>
                          <a:spcPts val="0"/>
                        </a:spcAft>
                      </a:pPr>
                      <a:r>
                        <a:rPr lang="nl-BE" sz="900">
                          <a:effectLst/>
                        </a:rPr>
                        <a:t>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spcAft>
                          <a:spcPts val="0"/>
                        </a:spcAft>
                      </a:pPr>
                      <a:r>
                        <a:rPr lang="nl-BE" sz="900">
                          <a:effectLst/>
                        </a:rPr>
                        <a:t>Zorg voor:</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spcAft>
                          <a:spcPts val="0"/>
                        </a:spcAft>
                      </a:pPr>
                      <a:r>
                        <a:rPr lang="nl-BE" sz="900">
                          <a:effectLst/>
                        </a:rPr>
                        <a:t>Start/lopend:</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spcAft>
                          <a:spcPts val="0"/>
                        </a:spcAft>
                      </a:pPr>
                      <a:r>
                        <a:rPr lang="nl-BE" sz="900">
                          <a:effectLst/>
                        </a:rPr>
                        <a:t>Verantwoordelijke</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spcAft>
                          <a:spcPts val="0"/>
                        </a:spcAft>
                      </a:pPr>
                      <a:r>
                        <a:rPr lang="nl-BE" sz="900">
                          <a:effectLst/>
                        </a:rPr>
                        <a:t>Opvolging</a:t>
                      </a:r>
                      <a:endParaRPr lang="nl-BE" sz="1100">
                        <a:effectLst/>
                        <a:latin typeface="Times New Roman" panose="02020603050405020304" pitchFamily="18" charset="0"/>
                        <a:ea typeface="Times New Roman" panose="02020603050405020304" pitchFamily="18" charset="0"/>
                      </a:endParaRPr>
                    </a:p>
                  </a:txBody>
                  <a:tcPr marL="60334" marR="60334" marT="0" marB="0"/>
                </a:tc>
              </a:tr>
              <a:tr h="154187">
                <a:tc>
                  <a:txBody>
                    <a:bodyPr/>
                    <a:lstStyle/>
                    <a:p>
                      <a:pPr>
                        <a:lnSpc>
                          <a:spcPct val="115000"/>
                        </a:lnSpc>
                        <a:spcAft>
                          <a:spcPts val="0"/>
                        </a:spcAft>
                      </a:pPr>
                      <a:r>
                        <a:rPr lang="nl-BE" sz="900">
                          <a:effectLst/>
                        </a:rPr>
                        <a:t>Project nieuwbouw</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lnSpc>
                          <a:spcPct val="115000"/>
                        </a:lnSpc>
                        <a:spcAft>
                          <a:spcPts val="0"/>
                        </a:spcAft>
                      </a:pPr>
                      <a:r>
                        <a:rPr lang="nl-BE" sz="900">
                          <a:effectLst/>
                        </a:rPr>
                        <a:t>Gebruikers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lnSpc>
                          <a:spcPct val="115000"/>
                        </a:lnSpc>
                        <a:spcAft>
                          <a:spcPts val="0"/>
                        </a:spcAft>
                      </a:pPr>
                      <a:r>
                        <a:rPr lang="nl-BE" sz="900">
                          <a:effectLst/>
                        </a:rPr>
                        <a:t>Lopend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lnSpc>
                          <a:spcPct val="115000"/>
                        </a:lnSpc>
                        <a:spcAft>
                          <a:spcPts val="0"/>
                        </a:spcAft>
                      </a:pPr>
                      <a:r>
                        <a:rPr lang="nl-BE" sz="900">
                          <a:effectLst/>
                        </a:rPr>
                        <a:t>Directie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lnSpc>
                          <a:spcPct val="115000"/>
                        </a:lnSpc>
                        <a:spcAft>
                          <a:spcPts val="0"/>
                        </a:spcAft>
                      </a:pPr>
                      <a:r>
                        <a:rPr lang="nl-BE" sz="900">
                          <a:effectLst/>
                        </a:rPr>
                        <a:t>Directie </a:t>
                      </a:r>
                      <a:endParaRPr lang="nl-BE" sz="1100">
                        <a:effectLst/>
                        <a:latin typeface="Times New Roman" panose="02020603050405020304" pitchFamily="18" charset="0"/>
                        <a:ea typeface="Times New Roman" panose="02020603050405020304" pitchFamily="18" charset="0"/>
                      </a:endParaRPr>
                    </a:p>
                  </a:txBody>
                  <a:tcPr marL="60334" marR="60334" marT="0" marB="0"/>
                </a:tc>
              </a:tr>
              <a:tr h="154187">
                <a:tc>
                  <a:txBody>
                    <a:bodyPr/>
                    <a:lstStyle/>
                    <a:p>
                      <a:pPr>
                        <a:lnSpc>
                          <a:spcPct val="115000"/>
                        </a:lnSpc>
                        <a:spcAft>
                          <a:spcPts val="0"/>
                        </a:spcAft>
                      </a:pPr>
                      <a:r>
                        <a:rPr lang="nl-BE" sz="900">
                          <a:effectLst/>
                        </a:rPr>
                        <a:t>Fusie met vzw Beaufort</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lnSpc>
                          <a:spcPct val="115000"/>
                        </a:lnSpc>
                        <a:spcAft>
                          <a:spcPts val="0"/>
                        </a:spcAft>
                      </a:pPr>
                      <a:r>
                        <a:rPr lang="nl-BE" sz="900">
                          <a:effectLst/>
                        </a:rPr>
                        <a:t>Organisatie/gebruikers</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lnSpc>
                          <a:spcPct val="115000"/>
                        </a:lnSpc>
                        <a:spcAft>
                          <a:spcPts val="0"/>
                        </a:spcAft>
                      </a:pPr>
                      <a:r>
                        <a:rPr lang="nl-BE" sz="900">
                          <a:effectLst/>
                        </a:rPr>
                        <a:t>Start</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lnSpc>
                          <a:spcPct val="115000"/>
                        </a:lnSpc>
                        <a:spcAft>
                          <a:spcPts val="0"/>
                        </a:spcAft>
                      </a:pPr>
                      <a:r>
                        <a:rPr lang="nl-BE" sz="900">
                          <a:effectLst/>
                        </a:rPr>
                        <a:t>Directie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lnSpc>
                          <a:spcPct val="115000"/>
                        </a:lnSpc>
                        <a:spcAft>
                          <a:spcPts val="0"/>
                        </a:spcAft>
                      </a:pPr>
                      <a:r>
                        <a:rPr lang="nl-BE" sz="900">
                          <a:effectLst/>
                        </a:rPr>
                        <a:t>Directie </a:t>
                      </a:r>
                      <a:endParaRPr lang="nl-BE" sz="1100">
                        <a:effectLst/>
                        <a:latin typeface="Times New Roman" panose="02020603050405020304" pitchFamily="18" charset="0"/>
                        <a:ea typeface="Times New Roman" panose="02020603050405020304" pitchFamily="18" charset="0"/>
                      </a:endParaRPr>
                    </a:p>
                  </a:txBody>
                  <a:tcPr marL="60334" marR="60334" marT="0" marB="0"/>
                </a:tc>
              </a:tr>
              <a:tr h="308373">
                <a:tc>
                  <a:txBody>
                    <a:bodyPr/>
                    <a:lstStyle/>
                    <a:p>
                      <a:pPr>
                        <a:lnSpc>
                          <a:spcPct val="115000"/>
                        </a:lnSpc>
                        <a:spcAft>
                          <a:spcPts val="0"/>
                        </a:spcAft>
                      </a:pPr>
                      <a:r>
                        <a:rPr lang="nl-BE" sz="900">
                          <a:effectLst/>
                        </a:rPr>
                        <a:t>Organisatiestructuur aanpassen</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lnSpc>
                          <a:spcPct val="115000"/>
                        </a:lnSpc>
                        <a:spcAft>
                          <a:spcPts val="0"/>
                        </a:spcAft>
                      </a:pPr>
                      <a:r>
                        <a:rPr lang="nl-BE" sz="900">
                          <a:effectLst/>
                        </a:rPr>
                        <a:t>Organisatie /gebruikers</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lnSpc>
                          <a:spcPct val="115000"/>
                        </a:lnSpc>
                        <a:spcAft>
                          <a:spcPts val="0"/>
                        </a:spcAft>
                      </a:pPr>
                      <a:r>
                        <a:rPr lang="nl-BE" sz="900">
                          <a:effectLst/>
                        </a:rPr>
                        <a:t>Lopend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lnSpc>
                          <a:spcPct val="115000"/>
                        </a:lnSpc>
                        <a:spcAft>
                          <a:spcPts val="0"/>
                        </a:spcAft>
                      </a:pPr>
                      <a:r>
                        <a:rPr lang="nl-BE" sz="900">
                          <a:effectLst/>
                        </a:rPr>
                        <a:t>Directie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lnSpc>
                          <a:spcPct val="115000"/>
                        </a:lnSpc>
                        <a:spcAft>
                          <a:spcPts val="0"/>
                        </a:spcAft>
                      </a:pPr>
                      <a:r>
                        <a:rPr lang="nl-BE" sz="900">
                          <a:effectLst/>
                        </a:rPr>
                        <a:t>Directieteam/BWG </a:t>
                      </a:r>
                      <a:endParaRPr lang="nl-BE" sz="1100">
                        <a:effectLst/>
                        <a:latin typeface="Times New Roman" panose="02020603050405020304" pitchFamily="18" charset="0"/>
                        <a:ea typeface="Times New Roman" panose="02020603050405020304" pitchFamily="18" charset="0"/>
                      </a:endParaRPr>
                    </a:p>
                  </a:txBody>
                  <a:tcPr marL="60334" marR="60334" marT="0" marB="0"/>
                </a:tc>
              </a:tr>
              <a:tr h="308373">
                <a:tc>
                  <a:txBody>
                    <a:bodyPr/>
                    <a:lstStyle/>
                    <a:p>
                      <a:pPr>
                        <a:lnSpc>
                          <a:spcPct val="115000"/>
                        </a:lnSpc>
                        <a:spcAft>
                          <a:spcPts val="0"/>
                        </a:spcAft>
                      </a:pPr>
                      <a:r>
                        <a:rPr lang="nl-BE" sz="900">
                          <a:effectLst/>
                        </a:rPr>
                        <a:t>Projectwerking De Knoop</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lnSpc>
                          <a:spcPct val="115000"/>
                        </a:lnSpc>
                        <a:spcAft>
                          <a:spcPts val="0"/>
                        </a:spcAft>
                      </a:pPr>
                      <a:r>
                        <a:rPr lang="nl-BE" sz="900">
                          <a:effectLst/>
                        </a:rPr>
                        <a:t>Organisatie/gebruikers</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lnSpc>
                          <a:spcPct val="115000"/>
                        </a:lnSpc>
                        <a:spcAft>
                          <a:spcPts val="0"/>
                        </a:spcAft>
                      </a:pPr>
                      <a:r>
                        <a:rPr lang="nl-BE" sz="900">
                          <a:effectLst/>
                        </a:rPr>
                        <a:t>Lopend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lnSpc>
                          <a:spcPct val="115000"/>
                        </a:lnSpc>
                        <a:spcAft>
                          <a:spcPts val="0"/>
                        </a:spcAft>
                      </a:pPr>
                      <a:r>
                        <a:rPr lang="nl-BE" sz="900">
                          <a:effectLst/>
                        </a:rPr>
                        <a:t>Verantwoordelijke DK</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lnSpc>
                          <a:spcPct val="115000"/>
                        </a:lnSpc>
                        <a:spcAft>
                          <a:spcPts val="0"/>
                        </a:spcAft>
                      </a:pPr>
                      <a:r>
                        <a:rPr lang="nl-BE" sz="900">
                          <a:effectLst/>
                        </a:rPr>
                        <a:t>Verantw. DK</a:t>
                      </a:r>
                      <a:endParaRPr lang="nl-BE" sz="1100">
                        <a:effectLst/>
                        <a:latin typeface="Times New Roman" panose="02020603050405020304" pitchFamily="18" charset="0"/>
                        <a:ea typeface="Times New Roman" panose="02020603050405020304" pitchFamily="18" charset="0"/>
                      </a:endParaRPr>
                    </a:p>
                  </a:txBody>
                  <a:tcPr marL="60334" marR="60334" marT="0" marB="0"/>
                </a:tc>
              </a:tr>
              <a:tr h="536301">
                <a:tc>
                  <a:txBody>
                    <a:bodyPr/>
                    <a:lstStyle/>
                    <a:p>
                      <a:pPr>
                        <a:spcAft>
                          <a:spcPts val="0"/>
                        </a:spcAft>
                      </a:pPr>
                      <a:r>
                        <a:rPr lang="nl-BE" sz="900">
                          <a:effectLst/>
                        </a:rPr>
                        <a:t>Intersectoraal werken:</a:t>
                      </a:r>
                      <a:endParaRPr lang="nl-BE" sz="1100">
                        <a:effectLst/>
                      </a:endParaRPr>
                    </a:p>
                    <a:p>
                      <a:pPr marL="342900" lvl="0" indent="-342900">
                        <a:spcAft>
                          <a:spcPts val="0"/>
                        </a:spcAft>
                        <a:buFont typeface="Times New Roman" panose="02020603050405020304" pitchFamily="18" charset="0"/>
                        <a:buChar char="-"/>
                      </a:pPr>
                      <a:r>
                        <a:rPr lang="nl-BE" sz="900">
                          <a:effectLst/>
                        </a:rPr>
                        <a:t>Toegangspoort </a:t>
                      </a:r>
                    </a:p>
                    <a:p>
                      <a:pPr marL="342900" lvl="0" indent="-342900">
                        <a:spcAft>
                          <a:spcPts val="0"/>
                        </a:spcAft>
                        <a:buFont typeface="Times New Roman" panose="02020603050405020304" pitchFamily="18" charset="0"/>
                        <a:buChar char="-"/>
                      </a:pPr>
                      <a:r>
                        <a:rPr lang="nl-BE" sz="900">
                          <a:effectLst/>
                        </a:rPr>
                        <a:t>Multidisciplinair team</a:t>
                      </a:r>
                      <a:endParaRPr lang="nl-BE" sz="9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spcAft>
                          <a:spcPts val="0"/>
                        </a:spcAft>
                      </a:pPr>
                      <a:r>
                        <a:rPr lang="nl-BE" sz="900">
                          <a:effectLst/>
                        </a:rPr>
                        <a:t>Organisatie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spcAft>
                          <a:spcPts val="0"/>
                        </a:spcAft>
                      </a:pPr>
                      <a:r>
                        <a:rPr lang="nl-BE" sz="900">
                          <a:effectLst/>
                        </a:rPr>
                        <a:t>Lopend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spcAft>
                          <a:spcPts val="0"/>
                        </a:spcAft>
                      </a:pPr>
                      <a:r>
                        <a:rPr lang="nl-BE" sz="900">
                          <a:effectLst/>
                        </a:rPr>
                        <a:t> </a:t>
                      </a:r>
                      <a:endParaRPr lang="nl-BE" sz="1100">
                        <a:effectLst/>
                      </a:endParaRPr>
                    </a:p>
                    <a:p>
                      <a:pPr marR="3810">
                        <a:spcAft>
                          <a:spcPts val="0"/>
                        </a:spcAft>
                      </a:pPr>
                      <a:r>
                        <a:rPr lang="nl-BE" sz="900">
                          <a:effectLst/>
                        </a:rPr>
                        <a:t>Directie </a:t>
                      </a:r>
                      <a:endParaRPr lang="nl-BE" sz="1100">
                        <a:effectLst/>
                      </a:endParaRPr>
                    </a:p>
                    <a:p>
                      <a:pPr marR="3810">
                        <a:spcAft>
                          <a:spcPts val="0"/>
                        </a:spcAft>
                      </a:pPr>
                      <a:r>
                        <a:rPr lang="nl-BE" sz="900" u="none" strike="noStrike">
                          <a:effectLst/>
                        </a:rPr>
                        <a:t>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spcAft>
                          <a:spcPts val="0"/>
                        </a:spcAft>
                      </a:pPr>
                      <a:r>
                        <a:rPr lang="nl-BE" sz="900">
                          <a:effectLst/>
                        </a:rPr>
                        <a:t> </a:t>
                      </a:r>
                      <a:endParaRPr lang="nl-BE" sz="1100">
                        <a:effectLst/>
                      </a:endParaRPr>
                    </a:p>
                    <a:p>
                      <a:pPr marL="46355" marR="3175">
                        <a:spcAft>
                          <a:spcPts val="0"/>
                        </a:spcAft>
                      </a:pPr>
                      <a:r>
                        <a:rPr lang="nl-BE" sz="900">
                          <a:effectLst/>
                        </a:rPr>
                        <a:t>Directie </a:t>
                      </a:r>
                      <a:endParaRPr lang="nl-BE" sz="1100">
                        <a:effectLst/>
                      </a:endParaRPr>
                    </a:p>
                    <a:p>
                      <a:pPr marL="46355" marR="3175">
                        <a:spcAft>
                          <a:spcPts val="0"/>
                        </a:spcAft>
                      </a:pPr>
                      <a:r>
                        <a:rPr lang="nl-BE" sz="900" u="none" strike="noStrike">
                          <a:effectLst/>
                        </a:rPr>
                        <a:t> </a:t>
                      </a:r>
                      <a:endParaRPr lang="nl-BE" sz="1100">
                        <a:effectLst/>
                        <a:latin typeface="Times New Roman" panose="02020603050405020304" pitchFamily="18" charset="0"/>
                        <a:ea typeface="Times New Roman" panose="02020603050405020304" pitchFamily="18" charset="0"/>
                      </a:endParaRPr>
                    </a:p>
                  </a:txBody>
                  <a:tcPr marL="60334" marR="60334" marT="0" marB="0"/>
                </a:tc>
              </a:tr>
              <a:tr h="154187">
                <a:tc>
                  <a:txBody>
                    <a:bodyPr/>
                    <a:lstStyle/>
                    <a:p>
                      <a:pPr>
                        <a:lnSpc>
                          <a:spcPct val="115000"/>
                        </a:lnSpc>
                        <a:spcAft>
                          <a:spcPts val="0"/>
                        </a:spcAft>
                      </a:pPr>
                      <a:r>
                        <a:rPr lang="nl-BE" sz="900">
                          <a:effectLst/>
                        </a:rPr>
                        <a:t>Kwaliteitsupdate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lnSpc>
                          <a:spcPct val="115000"/>
                        </a:lnSpc>
                        <a:spcAft>
                          <a:spcPts val="0"/>
                        </a:spcAft>
                      </a:pPr>
                      <a:r>
                        <a:rPr lang="nl-BE" sz="900">
                          <a:effectLst/>
                        </a:rPr>
                        <a:t>Organisatie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lnSpc>
                          <a:spcPct val="115000"/>
                        </a:lnSpc>
                        <a:spcAft>
                          <a:spcPts val="0"/>
                        </a:spcAft>
                      </a:pPr>
                      <a:r>
                        <a:rPr lang="nl-BE" sz="900">
                          <a:effectLst/>
                        </a:rPr>
                        <a:t>Lopend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lnSpc>
                          <a:spcPct val="115000"/>
                        </a:lnSpc>
                        <a:spcAft>
                          <a:spcPts val="0"/>
                        </a:spcAft>
                      </a:pPr>
                      <a:r>
                        <a:rPr lang="nl-BE" sz="900">
                          <a:effectLst/>
                        </a:rPr>
                        <a:t>Kwaco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lnSpc>
                          <a:spcPct val="115000"/>
                        </a:lnSpc>
                        <a:spcAft>
                          <a:spcPts val="0"/>
                        </a:spcAft>
                      </a:pPr>
                      <a:r>
                        <a:rPr lang="nl-BE" sz="900">
                          <a:effectLst/>
                        </a:rPr>
                        <a:t>BWG </a:t>
                      </a:r>
                      <a:endParaRPr lang="nl-BE" sz="1100">
                        <a:effectLst/>
                        <a:latin typeface="Times New Roman" panose="02020603050405020304" pitchFamily="18" charset="0"/>
                        <a:ea typeface="Times New Roman" panose="02020603050405020304" pitchFamily="18" charset="0"/>
                      </a:endParaRPr>
                    </a:p>
                  </a:txBody>
                  <a:tcPr marL="60334" marR="60334" marT="0" marB="0"/>
                </a:tc>
              </a:tr>
              <a:tr h="308373">
                <a:tc>
                  <a:txBody>
                    <a:bodyPr/>
                    <a:lstStyle/>
                    <a:p>
                      <a:pPr>
                        <a:lnSpc>
                          <a:spcPct val="115000"/>
                        </a:lnSpc>
                        <a:spcAft>
                          <a:spcPts val="0"/>
                        </a:spcAft>
                      </a:pPr>
                      <a:r>
                        <a:rPr lang="nl-BE" sz="900">
                          <a:effectLst/>
                        </a:rPr>
                        <a:t>Geharmoniseerd kwaliteitsdecreet</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lnSpc>
                          <a:spcPct val="115000"/>
                        </a:lnSpc>
                        <a:spcAft>
                          <a:spcPts val="0"/>
                        </a:spcAft>
                      </a:pPr>
                      <a:r>
                        <a:rPr lang="nl-BE" sz="900">
                          <a:effectLst/>
                        </a:rPr>
                        <a:t>Organisatie</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lnSpc>
                          <a:spcPct val="115000"/>
                        </a:lnSpc>
                        <a:spcAft>
                          <a:spcPts val="0"/>
                        </a:spcAft>
                      </a:pPr>
                      <a:r>
                        <a:rPr lang="nl-BE" sz="900">
                          <a:effectLst/>
                        </a:rPr>
                        <a:t>Start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lnSpc>
                          <a:spcPct val="115000"/>
                        </a:lnSpc>
                        <a:spcAft>
                          <a:spcPts val="0"/>
                        </a:spcAft>
                      </a:pPr>
                      <a:r>
                        <a:rPr lang="nl-BE" sz="900">
                          <a:effectLst/>
                        </a:rPr>
                        <a:t>Kwaco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lnSpc>
                          <a:spcPct val="115000"/>
                        </a:lnSpc>
                        <a:spcAft>
                          <a:spcPts val="0"/>
                        </a:spcAft>
                      </a:pPr>
                      <a:r>
                        <a:rPr lang="nl-BE" sz="900">
                          <a:effectLst/>
                        </a:rPr>
                        <a:t>BWG </a:t>
                      </a:r>
                      <a:endParaRPr lang="nl-BE" sz="1100">
                        <a:effectLst/>
                        <a:latin typeface="Times New Roman" panose="02020603050405020304" pitchFamily="18" charset="0"/>
                        <a:ea typeface="Times New Roman" panose="02020603050405020304" pitchFamily="18" charset="0"/>
                      </a:endParaRPr>
                    </a:p>
                  </a:txBody>
                  <a:tcPr marL="60334" marR="60334" marT="0" marB="0"/>
                </a:tc>
              </a:tr>
              <a:tr h="1079307">
                <a:tc>
                  <a:txBody>
                    <a:bodyPr/>
                    <a:lstStyle/>
                    <a:p>
                      <a:pPr>
                        <a:lnSpc>
                          <a:spcPct val="115000"/>
                        </a:lnSpc>
                        <a:spcAft>
                          <a:spcPts val="0"/>
                        </a:spcAft>
                      </a:pPr>
                      <a:r>
                        <a:rPr lang="nl-BE" sz="900">
                          <a:effectLst/>
                        </a:rPr>
                        <a:t>Werkgroepen:</a:t>
                      </a:r>
                      <a:endParaRPr lang="nl-BE" sz="1100">
                        <a:effectLst/>
                      </a:endParaRPr>
                    </a:p>
                    <a:p>
                      <a:pPr>
                        <a:lnSpc>
                          <a:spcPct val="115000"/>
                        </a:lnSpc>
                        <a:spcAft>
                          <a:spcPts val="0"/>
                        </a:spcAft>
                      </a:pPr>
                      <a:r>
                        <a:rPr lang="nl-BE" sz="900">
                          <a:effectLst/>
                        </a:rPr>
                        <a:t>Open verslaggeving – handelingsplanning</a:t>
                      </a:r>
                      <a:endParaRPr lang="nl-BE" sz="1100">
                        <a:effectLst/>
                      </a:endParaRPr>
                    </a:p>
                    <a:p>
                      <a:pPr>
                        <a:lnSpc>
                          <a:spcPct val="115000"/>
                        </a:lnSpc>
                        <a:spcAft>
                          <a:spcPts val="0"/>
                        </a:spcAft>
                      </a:pPr>
                      <a:r>
                        <a:rPr lang="nl-BE" sz="900">
                          <a:effectLst/>
                        </a:rPr>
                        <a:t>Intake</a:t>
                      </a:r>
                      <a:endParaRPr lang="nl-BE" sz="1100">
                        <a:effectLst/>
                      </a:endParaRPr>
                    </a:p>
                    <a:p>
                      <a:pPr>
                        <a:lnSpc>
                          <a:spcPct val="115000"/>
                        </a:lnSpc>
                        <a:spcAft>
                          <a:spcPts val="0"/>
                        </a:spcAft>
                      </a:pPr>
                      <a:r>
                        <a:rPr lang="nl-BE" sz="900">
                          <a:effectLst/>
                        </a:rPr>
                        <a:t>Vrijwilligerswerking</a:t>
                      </a:r>
                      <a:endParaRPr lang="nl-BE" sz="1100">
                        <a:effectLst/>
                      </a:endParaRPr>
                    </a:p>
                    <a:p>
                      <a:pPr>
                        <a:lnSpc>
                          <a:spcPct val="115000"/>
                        </a:lnSpc>
                        <a:spcAft>
                          <a:spcPts val="0"/>
                        </a:spcAft>
                      </a:pPr>
                      <a:r>
                        <a:rPr lang="nl-BE" sz="900">
                          <a:effectLst/>
                        </a:rPr>
                        <a:t>Diagnostiek</a:t>
                      </a:r>
                      <a:endParaRPr lang="nl-BE" sz="1100">
                        <a:effectLst/>
                      </a:endParaRPr>
                    </a:p>
                    <a:p>
                      <a:pPr>
                        <a:lnSpc>
                          <a:spcPct val="115000"/>
                        </a:lnSpc>
                        <a:spcAft>
                          <a:spcPts val="0"/>
                        </a:spcAft>
                      </a:pPr>
                      <a:r>
                        <a:rPr lang="nl-BE" sz="900">
                          <a:effectLst/>
                        </a:rPr>
                        <a:t>Stappenplan</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lnSpc>
                          <a:spcPct val="115000"/>
                        </a:lnSpc>
                        <a:spcAft>
                          <a:spcPts val="0"/>
                        </a:spcAft>
                      </a:pPr>
                      <a:r>
                        <a:rPr lang="nl-BE" sz="900">
                          <a:effectLst/>
                        </a:rPr>
                        <a:t>Gebruikers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lnSpc>
                          <a:spcPct val="115000"/>
                        </a:lnSpc>
                        <a:spcAft>
                          <a:spcPts val="0"/>
                        </a:spcAft>
                      </a:pPr>
                      <a:r>
                        <a:rPr lang="nl-BE" sz="900">
                          <a:effectLst/>
                        </a:rPr>
                        <a:t>Lopend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lnSpc>
                          <a:spcPct val="115000"/>
                        </a:lnSpc>
                        <a:spcAft>
                          <a:spcPts val="0"/>
                        </a:spcAft>
                      </a:pPr>
                      <a:r>
                        <a:rPr lang="en-US" sz="900">
                          <a:effectLst/>
                        </a:rPr>
                        <a:t> </a:t>
                      </a:r>
                      <a:endParaRPr lang="nl-BE" sz="1100">
                        <a:effectLst/>
                      </a:endParaRPr>
                    </a:p>
                    <a:p>
                      <a:pPr marR="3810">
                        <a:lnSpc>
                          <a:spcPct val="115000"/>
                        </a:lnSpc>
                        <a:spcAft>
                          <a:spcPts val="0"/>
                        </a:spcAft>
                      </a:pPr>
                      <a:r>
                        <a:rPr lang="en-US" sz="900">
                          <a:effectLst/>
                        </a:rPr>
                        <a:t> </a:t>
                      </a:r>
                      <a:endParaRPr lang="nl-BE" sz="1100">
                        <a:effectLst/>
                      </a:endParaRPr>
                    </a:p>
                    <a:p>
                      <a:pPr marR="3810">
                        <a:lnSpc>
                          <a:spcPct val="115000"/>
                        </a:lnSpc>
                        <a:spcAft>
                          <a:spcPts val="0"/>
                        </a:spcAft>
                      </a:pPr>
                      <a:r>
                        <a:rPr lang="en-US" sz="900">
                          <a:effectLst/>
                        </a:rPr>
                        <a:t>Ann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lnSpc>
                          <a:spcPct val="115000"/>
                        </a:lnSpc>
                        <a:spcAft>
                          <a:spcPts val="0"/>
                        </a:spcAft>
                      </a:pPr>
                      <a:r>
                        <a:rPr lang="nl-BE" sz="900">
                          <a:effectLst/>
                        </a:rPr>
                        <a:t>Werkgroep </a:t>
                      </a:r>
                      <a:endParaRPr lang="nl-BE" sz="1100">
                        <a:effectLst/>
                        <a:latin typeface="Times New Roman" panose="02020603050405020304" pitchFamily="18" charset="0"/>
                        <a:ea typeface="Times New Roman" panose="02020603050405020304" pitchFamily="18" charset="0"/>
                      </a:endParaRPr>
                    </a:p>
                  </a:txBody>
                  <a:tcPr marL="60334" marR="60334" marT="0" marB="0"/>
                </a:tc>
              </a:tr>
              <a:tr h="308373">
                <a:tc>
                  <a:txBody>
                    <a:bodyPr/>
                    <a:lstStyle/>
                    <a:p>
                      <a:pPr>
                        <a:lnSpc>
                          <a:spcPct val="115000"/>
                        </a:lnSpc>
                        <a:spcAft>
                          <a:spcPts val="0"/>
                        </a:spcAft>
                      </a:pPr>
                      <a:r>
                        <a:rPr lang="nl-BE" sz="900">
                          <a:effectLst/>
                        </a:rPr>
                        <a:t>Vernieuwende non-verbale methodieken</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38100" marR="7620">
                        <a:lnSpc>
                          <a:spcPct val="115000"/>
                        </a:lnSpc>
                        <a:spcAft>
                          <a:spcPts val="0"/>
                        </a:spcAft>
                      </a:pPr>
                      <a:r>
                        <a:rPr lang="nl-BE" sz="900">
                          <a:effectLst/>
                        </a:rPr>
                        <a:t>Gebruikers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a:lnSpc>
                          <a:spcPct val="115000"/>
                        </a:lnSpc>
                        <a:spcAft>
                          <a:spcPts val="0"/>
                        </a:spcAft>
                      </a:pPr>
                      <a:r>
                        <a:rPr lang="nl-BE" sz="900">
                          <a:effectLst/>
                        </a:rPr>
                        <a:t>Lopend  </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R="3810">
                        <a:lnSpc>
                          <a:spcPct val="115000"/>
                        </a:lnSpc>
                        <a:spcAft>
                          <a:spcPts val="0"/>
                        </a:spcAft>
                      </a:pPr>
                      <a:r>
                        <a:rPr lang="nl-BE" sz="900">
                          <a:effectLst/>
                        </a:rPr>
                        <a:t>Pedco</a:t>
                      </a:r>
                      <a:endParaRPr lang="nl-BE" sz="1100">
                        <a:effectLst/>
                        <a:latin typeface="Times New Roman" panose="02020603050405020304" pitchFamily="18" charset="0"/>
                        <a:ea typeface="Times New Roman" panose="02020603050405020304" pitchFamily="18" charset="0"/>
                      </a:endParaRPr>
                    </a:p>
                  </a:txBody>
                  <a:tcPr marL="60334" marR="60334" marT="0" marB="0"/>
                </a:tc>
                <a:tc>
                  <a:txBody>
                    <a:bodyPr/>
                    <a:lstStyle/>
                    <a:p>
                      <a:pPr marL="46355" marR="3175">
                        <a:lnSpc>
                          <a:spcPct val="115000"/>
                        </a:lnSpc>
                        <a:spcAft>
                          <a:spcPts val="0"/>
                        </a:spcAft>
                      </a:pPr>
                      <a:r>
                        <a:rPr lang="nl-BE" sz="900" dirty="0" err="1">
                          <a:effectLst/>
                        </a:rPr>
                        <a:t>Pedco</a:t>
                      </a:r>
                      <a:r>
                        <a:rPr lang="nl-BE" sz="900" dirty="0">
                          <a:effectLst/>
                        </a:rPr>
                        <a:t> </a:t>
                      </a:r>
                      <a:endParaRPr lang="nl-BE" sz="1100" dirty="0">
                        <a:effectLst/>
                        <a:latin typeface="Times New Roman" panose="02020603050405020304" pitchFamily="18" charset="0"/>
                        <a:ea typeface="Times New Roman" panose="02020603050405020304" pitchFamily="18" charset="0"/>
                      </a:endParaRPr>
                    </a:p>
                  </a:txBody>
                  <a:tcPr marL="60334" marR="60334" marT="0" marB="0"/>
                </a:tc>
              </a:tr>
            </a:tbl>
          </a:graphicData>
        </a:graphic>
      </p:graphicFrame>
    </p:spTree>
    <p:extLst>
      <p:ext uri="{BB962C8B-B14F-4D97-AF65-F5344CB8AC3E}">
        <p14:creationId xmlns:p14="http://schemas.microsoft.com/office/powerpoint/2010/main" val="42921024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Met bijzondere dank aan de bestuurders</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13" name="Tijdelijke aanduiding voor inhoud 12"/>
          <p:cNvSpPr>
            <a:spLocks noGrp="1"/>
          </p:cNvSpPr>
          <p:nvPr>
            <p:ph idx="1"/>
          </p:nvPr>
        </p:nvSpPr>
        <p:spPr/>
        <p:txBody>
          <a:bodyPr>
            <a:normAutofit lnSpcReduction="10000"/>
          </a:bodyPr>
          <a:lstStyle/>
          <a:p>
            <a:pPr>
              <a:buFont typeface="Arial" panose="020B0604020202020204" pitchFamily="34" charset="0"/>
              <a:buChar char="•"/>
            </a:pPr>
            <a:r>
              <a:rPr lang="nl-BE" sz="2000" dirty="0" smtClean="0"/>
              <a:t>Voor zeer deskundige begeleiding van het bouwproject</a:t>
            </a:r>
          </a:p>
          <a:p>
            <a:pPr>
              <a:buFont typeface="Arial" panose="020B0604020202020204" pitchFamily="34" charset="0"/>
              <a:buChar char="•"/>
            </a:pPr>
            <a:endParaRPr lang="nl-BE" sz="2000" dirty="0" smtClean="0"/>
          </a:p>
          <a:p>
            <a:pPr>
              <a:buFont typeface="Arial" panose="020B0604020202020204" pitchFamily="34" charset="0"/>
              <a:buChar char="•"/>
            </a:pPr>
            <a:r>
              <a:rPr lang="nl-BE" sz="2000" dirty="0" smtClean="0"/>
              <a:t>Voor daadkrachtige beslissingen op weg naar de fusie</a:t>
            </a:r>
          </a:p>
          <a:p>
            <a:pPr>
              <a:buFont typeface="Arial" panose="020B0604020202020204" pitchFamily="34" charset="0"/>
              <a:buChar char="•"/>
            </a:pPr>
            <a:endParaRPr lang="nl-BE" sz="2000" dirty="0" smtClean="0"/>
          </a:p>
          <a:p>
            <a:pPr>
              <a:buFont typeface="Arial" panose="020B0604020202020204" pitchFamily="34" charset="0"/>
              <a:buChar char="•"/>
            </a:pPr>
            <a:r>
              <a:rPr lang="nl-BE" sz="2000" dirty="0" smtClean="0"/>
              <a:t>Voor de juridische adviezen</a:t>
            </a:r>
          </a:p>
          <a:p>
            <a:pPr>
              <a:buFont typeface="Arial" panose="020B0604020202020204" pitchFamily="34" charset="0"/>
              <a:buChar char="•"/>
            </a:pPr>
            <a:endParaRPr lang="nl-BE" sz="2000" dirty="0"/>
          </a:p>
          <a:p>
            <a:pPr>
              <a:buFont typeface="Arial" panose="020B0604020202020204" pitchFamily="34" charset="0"/>
              <a:buChar char="•"/>
            </a:pPr>
            <a:r>
              <a:rPr lang="nl-BE" sz="2000" dirty="0" smtClean="0"/>
              <a:t>Voor feed back en mediërende tussenkomsten</a:t>
            </a:r>
          </a:p>
          <a:p>
            <a:pPr marL="0" indent="0"/>
            <a:endParaRPr lang="nl-BE" sz="2000" dirty="0" smtClean="0"/>
          </a:p>
          <a:p>
            <a:pPr>
              <a:buFont typeface="Arial" panose="020B0604020202020204" pitchFamily="34" charset="0"/>
              <a:buChar char="•"/>
            </a:pPr>
            <a:r>
              <a:rPr lang="nl-BE" sz="2000" dirty="0" smtClean="0"/>
              <a:t>Voor de verzorgde Raden van Bestuur</a:t>
            </a:r>
          </a:p>
        </p:txBody>
      </p:sp>
    </p:spTree>
    <p:extLst>
      <p:ext uri="{BB962C8B-B14F-4D97-AF65-F5344CB8AC3E}">
        <p14:creationId xmlns:p14="http://schemas.microsoft.com/office/powerpoint/2010/main" val="2236694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2000" dirty="0" smtClean="0"/>
              <a:t>Externe procesbegeleiding (Koen </a:t>
            </a:r>
            <a:r>
              <a:rPr lang="nl-NL" sz="2000" dirty="0" err="1" smtClean="0"/>
              <a:t>Joly</a:t>
            </a:r>
            <a:r>
              <a:rPr lang="nl-NL" sz="2000" dirty="0" smtClean="0"/>
              <a:t>) </a:t>
            </a:r>
            <a:r>
              <a:rPr lang="nl-NL" sz="2000" dirty="0"/>
              <a:t>Leidt tot personeelsplan 2014: </a:t>
            </a:r>
            <a:br>
              <a:rPr lang="nl-NL" sz="2000" dirty="0"/>
            </a:br>
            <a:endParaRPr lang="nl-BE" sz="2000" dirty="0"/>
          </a:p>
        </p:txBody>
      </p:sp>
      <p:sp>
        <p:nvSpPr>
          <p:cNvPr id="3" name="Tijdelijke aanduiding voor inhoud 2"/>
          <p:cNvSpPr>
            <a:spLocks noGrp="1"/>
          </p:cNvSpPr>
          <p:nvPr>
            <p:ph idx="1"/>
          </p:nvPr>
        </p:nvSpPr>
        <p:spPr/>
        <p:txBody>
          <a:bodyPr>
            <a:normAutofit fontScale="92500" lnSpcReduction="20000"/>
          </a:bodyPr>
          <a:lstStyle/>
          <a:p>
            <a:pPr lvl="1">
              <a:buFont typeface="Wingdings" panose="05000000000000000000" pitchFamily="2" charset="2"/>
              <a:buChar char="Ø"/>
            </a:pPr>
            <a:r>
              <a:rPr lang="nl-NL" b="1" dirty="0" smtClean="0"/>
              <a:t>Hoofdbegeleidersfunctie </a:t>
            </a:r>
            <a:r>
              <a:rPr lang="nl-NL" b="1" dirty="0"/>
              <a:t>dooft uit</a:t>
            </a:r>
            <a:r>
              <a:rPr lang="nl-NL" dirty="0"/>
              <a:t>. De hoofdbegeleiders stromen in de begeleidersfunctie in. (resulteert dus in + 1 FTE begeleiding)</a:t>
            </a:r>
          </a:p>
          <a:p>
            <a:pPr lvl="1">
              <a:buFont typeface="Wingdings" panose="05000000000000000000" pitchFamily="2" charset="2"/>
              <a:buChar char="Ø"/>
            </a:pPr>
            <a:r>
              <a:rPr lang="nl-NL" dirty="0"/>
              <a:t> </a:t>
            </a:r>
            <a:r>
              <a:rPr lang="nl-NL" b="1" dirty="0"/>
              <a:t>Aanwerving 4/5 FTE coördinator</a:t>
            </a:r>
            <a:r>
              <a:rPr lang="nl-NL" dirty="0"/>
              <a:t>. Er komen dus 2 4/5 FTE coördinatoren</a:t>
            </a:r>
            <a:endParaRPr lang="nl-BE" dirty="0"/>
          </a:p>
          <a:p>
            <a:pPr lvl="2"/>
            <a:r>
              <a:rPr lang="nl-NL" dirty="0"/>
              <a:t>Wieter Van Parijs: diagnostisch team 1 + De Knoop</a:t>
            </a:r>
            <a:endParaRPr lang="nl-BE" dirty="0"/>
          </a:p>
          <a:p>
            <a:pPr lvl="2"/>
            <a:r>
              <a:rPr lang="nl-NL" dirty="0"/>
              <a:t>Nieuwe collega: diagnostisch team 2 + verblijfsfunctie </a:t>
            </a:r>
            <a:endParaRPr lang="nl-BE" dirty="0"/>
          </a:p>
          <a:p>
            <a:pPr lvl="1">
              <a:buFont typeface="Wingdings" panose="05000000000000000000" pitchFamily="2" charset="2"/>
              <a:buChar char="Ø"/>
            </a:pPr>
            <a:r>
              <a:rPr lang="nl-NL" b="1" dirty="0"/>
              <a:t>Uitbreiding gezinsbegeleider</a:t>
            </a:r>
            <a:r>
              <a:rPr lang="nl-NL" dirty="0"/>
              <a:t> 1 FTE uit pakket begeleiding. Conclusie: Vermindering verblijfsfunctie met 0.5 FTE </a:t>
            </a:r>
          </a:p>
          <a:p>
            <a:pPr lvl="1">
              <a:buFont typeface="Wingdings" panose="05000000000000000000" pitchFamily="2" charset="2"/>
              <a:buChar char="Ø"/>
            </a:pPr>
            <a:r>
              <a:rPr lang="nl-NL" dirty="0"/>
              <a:t>Logistiek personeel wordt: </a:t>
            </a:r>
            <a:r>
              <a:rPr lang="nl-NL" b="1" dirty="0"/>
              <a:t>huishoudster</a:t>
            </a:r>
            <a:r>
              <a:rPr lang="nl-NL" dirty="0"/>
              <a:t>: praktische ondersteuning leefgroep, poetsen, maar ook: kinderen helpen klaarmaken voor school, aan tafel en assistentie bij de avondrituelen. Aangepaste vormingstrajecten worden voorzien.</a:t>
            </a:r>
            <a:endParaRPr lang="nl-BE" dirty="0"/>
          </a:p>
          <a:p>
            <a:pPr lvl="0"/>
            <a:r>
              <a:rPr lang="nl-NL" dirty="0"/>
              <a:t>Effect op de dienstroosters begeleiding</a:t>
            </a:r>
            <a:endParaRPr lang="nl-BE" dirty="0"/>
          </a:p>
          <a:p>
            <a:pPr lvl="1">
              <a:buFont typeface="Wingdings" panose="05000000000000000000" pitchFamily="2" charset="2"/>
              <a:buChar char="Ø"/>
            </a:pPr>
            <a:r>
              <a:rPr lang="nl-NL" b="1" dirty="0"/>
              <a:t>Pedagogisch </a:t>
            </a:r>
            <a:r>
              <a:rPr lang="nl-NL" b="1" dirty="0" smtClean="0"/>
              <a:t>coördinator </a:t>
            </a:r>
            <a:r>
              <a:rPr lang="nl-NL" dirty="0"/>
              <a:t>is rechtstreeks leidinggevende van de MDT. </a:t>
            </a:r>
            <a:endParaRPr lang="nl-BE" dirty="0"/>
          </a:p>
          <a:p>
            <a:pPr lvl="1">
              <a:buFont typeface="Wingdings" panose="05000000000000000000" pitchFamily="2" charset="2"/>
              <a:buChar char="Ø"/>
            </a:pPr>
            <a:r>
              <a:rPr lang="nl-NL" b="1" dirty="0" smtClean="0"/>
              <a:t>Grootte leefgroep: </a:t>
            </a:r>
            <a:r>
              <a:rPr lang="nl-NL" dirty="0" smtClean="0"/>
              <a:t>in plaats van (eerder) 12 (nu) tussen </a:t>
            </a:r>
            <a:r>
              <a:rPr lang="nl-NL" dirty="0"/>
              <a:t>5 en 8 bewoners. </a:t>
            </a:r>
          </a:p>
          <a:p>
            <a:pPr lvl="1">
              <a:buFont typeface="Wingdings" panose="05000000000000000000" pitchFamily="2" charset="2"/>
              <a:buChar char="Ø"/>
            </a:pPr>
            <a:r>
              <a:rPr lang="nl-NL" dirty="0"/>
              <a:t>Elke avond in de week is er vanaf 17 uur een mobiele/ambulante functie aanwezig die in de leefgroep kan assisteren bij ziekte van medewerkers en crisissituaties</a:t>
            </a:r>
            <a:r>
              <a:rPr lang="nl-NL" dirty="0" smtClean="0"/>
              <a:t>.</a:t>
            </a:r>
            <a:endParaRPr lang="nl-BE" dirty="0"/>
          </a:p>
        </p:txBody>
      </p:sp>
      <p:sp>
        <p:nvSpPr>
          <p:cNvPr id="4" name="Tijdelijke aanduiding voor voettekst 3"/>
          <p:cNvSpPr>
            <a:spLocks noGrp="1"/>
          </p:cNvSpPr>
          <p:nvPr>
            <p:ph type="ftr" sz="quarter" idx="11"/>
          </p:nvPr>
        </p:nvSpPr>
        <p:spPr/>
        <p:txBody>
          <a:bodyPr/>
          <a:lstStyle/>
          <a:p>
            <a:r>
              <a:rPr lang="nl-BE" dirty="0"/>
              <a:t>werkingsverslag en kwaliteitsverslag 2014, kwaliteitsplan 2015</a:t>
            </a:r>
          </a:p>
        </p:txBody>
      </p:sp>
    </p:spTree>
    <p:extLst>
      <p:ext uri="{BB962C8B-B14F-4D97-AF65-F5344CB8AC3E}">
        <p14:creationId xmlns:p14="http://schemas.microsoft.com/office/powerpoint/2010/main" val="2483848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el 9"/>
          <p:cNvSpPr>
            <a:spLocks noGrp="1"/>
          </p:cNvSpPr>
          <p:nvPr>
            <p:ph type="title"/>
          </p:nvPr>
        </p:nvSpPr>
        <p:spPr/>
        <p:txBody>
          <a:bodyPr/>
          <a:lstStyle/>
          <a:p>
            <a:pPr algn="ctr"/>
            <a:r>
              <a:rPr lang="nl-BE" dirty="0" smtClean="0"/>
              <a:t>2.2 begeleidingen</a:t>
            </a:r>
            <a:endParaRPr lang="nl-BE" dirty="0"/>
          </a:p>
        </p:txBody>
      </p:sp>
      <p:sp>
        <p:nvSpPr>
          <p:cNvPr id="2" name="Tijdelijke aanduiding voor inhoud 1"/>
          <p:cNvSpPr>
            <a:spLocks noGrp="1"/>
          </p:cNvSpPr>
          <p:nvPr>
            <p:ph idx="1"/>
          </p:nvPr>
        </p:nvSpPr>
        <p:spPr>
          <a:xfrm>
            <a:off x="822960" y="1100628"/>
            <a:ext cx="7520940" cy="3901518"/>
          </a:xfrm>
        </p:spPr>
        <p:txBody>
          <a:bodyPr>
            <a:normAutofit/>
          </a:bodyPr>
          <a:lstStyle/>
          <a:p>
            <a:pPr>
              <a:buFont typeface="Wingdings" panose="05000000000000000000" pitchFamily="2" charset="2"/>
              <a:buChar char="q"/>
            </a:pPr>
            <a:r>
              <a:rPr lang="nl-BE" dirty="0" smtClean="0"/>
              <a:t>71 begeleidingen in kader van diagnostiek of crisisopvang</a:t>
            </a:r>
          </a:p>
          <a:p>
            <a:pPr>
              <a:buFont typeface="Wingdings" panose="05000000000000000000" pitchFamily="2" charset="2"/>
              <a:buChar char="q"/>
            </a:pPr>
            <a:r>
              <a:rPr lang="nl-BE" dirty="0" smtClean="0"/>
              <a:t>Ondanks daling nog steeds hoog aantal “administratieve heropnames”</a:t>
            </a:r>
          </a:p>
          <a:p>
            <a:pPr>
              <a:buFont typeface="Wingdings" panose="05000000000000000000" pitchFamily="2" charset="2"/>
              <a:buChar char="q"/>
            </a:pPr>
            <a:endParaRPr lang="nl-BE" dirty="0" smtClean="0"/>
          </a:p>
          <a:p>
            <a:pPr>
              <a:buFont typeface="Wingdings" panose="05000000000000000000" pitchFamily="2" charset="2"/>
              <a:buChar char="q"/>
            </a:pPr>
            <a:endParaRPr lang="nl-BE" dirty="0"/>
          </a:p>
          <a:p>
            <a:pPr marL="0" indent="0"/>
            <a:endParaRPr lang="nl-BE" dirty="0"/>
          </a:p>
          <a:p>
            <a:pPr marL="0" indent="0"/>
            <a:endParaRPr lang="nl-BE" dirty="0" smtClean="0"/>
          </a:p>
          <a:p>
            <a:pPr marL="0" indent="0"/>
            <a:endParaRPr lang="nl-BE" dirty="0"/>
          </a:p>
          <a:p>
            <a:pPr marL="0" indent="0"/>
            <a:endParaRPr lang="nl-BE" dirty="0" smtClean="0"/>
          </a:p>
          <a:p>
            <a:pPr marL="0" indent="0"/>
            <a:endParaRPr lang="nl-BE" dirty="0" smtClean="0"/>
          </a:p>
          <a:p>
            <a:pPr marL="0" indent="0"/>
            <a:r>
              <a:rPr lang="nl-BE" dirty="0" smtClean="0"/>
              <a:t> </a:t>
            </a:r>
            <a:endParaRPr lang="nl-BE" dirty="0"/>
          </a:p>
        </p:txBody>
      </p:sp>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graphicFrame>
        <p:nvGraphicFramePr>
          <p:cNvPr id="4" name="Tabel 3"/>
          <p:cNvGraphicFramePr>
            <a:graphicFrameLocks noGrp="1"/>
          </p:cNvGraphicFramePr>
          <p:nvPr>
            <p:extLst>
              <p:ext uri="{D42A27DB-BD31-4B8C-83A1-F6EECF244321}">
                <p14:modId xmlns:p14="http://schemas.microsoft.com/office/powerpoint/2010/main" val="2282911062"/>
              </p:ext>
            </p:extLst>
          </p:nvPr>
        </p:nvGraphicFramePr>
        <p:xfrm>
          <a:off x="891290" y="1916832"/>
          <a:ext cx="7468923" cy="752475"/>
        </p:xfrm>
        <a:graphic>
          <a:graphicData uri="http://schemas.openxmlformats.org/drawingml/2006/table">
            <a:tbl>
              <a:tblPr firstRow="1" firstCol="1" bandRow="1">
                <a:tableStyleId>{5C22544A-7EE6-4342-B048-85BDC9FD1C3A}</a:tableStyleId>
              </a:tblPr>
              <a:tblGrid>
                <a:gridCol w="3059271"/>
                <a:gridCol w="630377"/>
                <a:gridCol w="630377"/>
                <a:gridCol w="630377"/>
                <a:gridCol w="630377"/>
                <a:gridCol w="630377"/>
                <a:gridCol w="630377"/>
                <a:gridCol w="627390"/>
              </a:tblGrid>
              <a:tr h="0">
                <a:tc>
                  <a:txBody>
                    <a:bodyPr/>
                    <a:lstStyle/>
                    <a:p>
                      <a:endParaRPr lang="nl-BE" sz="1000" dirty="0">
                        <a:effectLst/>
                        <a:latin typeface="Times New Roman"/>
                      </a:endParaRPr>
                    </a:p>
                  </a:txBody>
                  <a:tcPr marL="44450" marR="44450" marT="0" marB="0" anchor="ctr"/>
                </a:tc>
                <a:tc>
                  <a:txBody>
                    <a:bodyPr/>
                    <a:lstStyle/>
                    <a:p>
                      <a:pPr indent="102235">
                        <a:spcAft>
                          <a:spcPts val="0"/>
                        </a:spcAft>
                      </a:pPr>
                      <a:r>
                        <a:rPr lang="nl-BE" sz="800">
                          <a:effectLst/>
                        </a:rPr>
                        <a:t>2008</a:t>
                      </a:r>
                      <a:endParaRPr lang="nl-BE" sz="1200">
                        <a:effectLst/>
                        <a:latin typeface="Times New Roman"/>
                        <a:ea typeface="Times New Roman"/>
                      </a:endParaRPr>
                    </a:p>
                  </a:txBody>
                  <a:tcPr marL="44450" marR="44450" marT="0" marB="0" anchor="ctr"/>
                </a:tc>
                <a:tc>
                  <a:txBody>
                    <a:bodyPr/>
                    <a:lstStyle/>
                    <a:p>
                      <a:pPr indent="102235">
                        <a:spcAft>
                          <a:spcPts val="0"/>
                        </a:spcAft>
                      </a:pPr>
                      <a:r>
                        <a:rPr lang="nl-BE" sz="800">
                          <a:effectLst/>
                        </a:rPr>
                        <a:t>2009</a:t>
                      </a:r>
                      <a:endParaRPr lang="nl-BE" sz="1200">
                        <a:effectLst/>
                        <a:latin typeface="Times New Roman"/>
                        <a:ea typeface="Times New Roman"/>
                      </a:endParaRPr>
                    </a:p>
                  </a:txBody>
                  <a:tcPr marL="44450" marR="44450" marT="0" marB="0" anchor="ctr"/>
                </a:tc>
                <a:tc>
                  <a:txBody>
                    <a:bodyPr/>
                    <a:lstStyle/>
                    <a:p>
                      <a:pPr indent="102235">
                        <a:spcAft>
                          <a:spcPts val="0"/>
                        </a:spcAft>
                      </a:pPr>
                      <a:r>
                        <a:rPr lang="nl-BE" sz="800">
                          <a:effectLst/>
                        </a:rPr>
                        <a:t>2010</a:t>
                      </a:r>
                      <a:endParaRPr lang="nl-BE" sz="1200">
                        <a:effectLst/>
                        <a:latin typeface="Times New Roman"/>
                        <a:ea typeface="Times New Roman"/>
                      </a:endParaRPr>
                    </a:p>
                  </a:txBody>
                  <a:tcPr marL="44450" marR="44450" marT="0" marB="0" anchor="ctr"/>
                </a:tc>
                <a:tc>
                  <a:txBody>
                    <a:bodyPr/>
                    <a:lstStyle/>
                    <a:p>
                      <a:pPr indent="102235">
                        <a:spcAft>
                          <a:spcPts val="0"/>
                        </a:spcAft>
                      </a:pPr>
                      <a:r>
                        <a:rPr lang="nl-BE" sz="800">
                          <a:effectLst/>
                        </a:rPr>
                        <a:t>2011</a:t>
                      </a:r>
                      <a:endParaRPr lang="nl-BE" sz="1200">
                        <a:effectLst/>
                        <a:latin typeface="Times New Roman"/>
                        <a:ea typeface="Times New Roman"/>
                      </a:endParaRPr>
                    </a:p>
                  </a:txBody>
                  <a:tcPr marL="44450" marR="44450" marT="0" marB="0" anchor="ctr"/>
                </a:tc>
                <a:tc>
                  <a:txBody>
                    <a:bodyPr/>
                    <a:lstStyle/>
                    <a:p>
                      <a:pPr indent="102235">
                        <a:spcAft>
                          <a:spcPts val="0"/>
                        </a:spcAft>
                      </a:pPr>
                      <a:r>
                        <a:rPr lang="nl-BE" sz="800">
                          <a:effectLst/>
                        </a:rPr>
                        <a:t>2012</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2013</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2014</a:t>
                      </a:r>
                      <a:endParaRPr lang="nl-BE" sz="1200">
                        <a:effectLst/>
                        <a:latin typeface="Times New Roman"/>
                        <a:ea typeface="Times New Roman"/>
                      </a:endParaRPr>
                    </a:p>
                  </a:txBody>
                  <a:tcPr marL="44450" marR="44450" marT="0" marB="0" anchor="ctr"/>
                </a:tc>
              </a:tr>
              <a:tr h="200025">
                <a:tc>
                  <a:txBody>
                    <a:bodyPr/>
                    <a:lstStyle/>
                    <a:p>
                      <a:pPr indent="101600">
                        <a:spcAft>
                          <a:spcPts val="0"/>
                        </a:spcAft>
                      </a:pPr>
                      <a:r>
                        <a:rPr lang="nl-BE" sz="800">
                          <a:effectLst/>
                        </a:rPr>
                        <a:t>aantal nieuwe begeleidingen</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84</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93</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83</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81</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65</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62</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71</a:t>
                      </a:r>
                      <a:endParaRPr lang="nl-BE" sz="1200">
                        <a:effectLst/>
                        <a:latin typeface="Times New Roman"/>
                        <a:ea typeface="Times New Roman"/>
                      </a:endParaRPr>
                    </a:p>
                  </a:txBody>
                  <a:tcPr marL="44450" marR="44450" marT="0" marB="0" anchor="ctr"/>
                </a:tc>
              </a:tr>
              <a:tr h="200025">
                <a:tc>
                  <a:txBody>
                    <a:bodyPr/>
                    <a:lstStyle/>
                    <a:p>
                      <a:pPr indent="101600">
                        <a:spcAft>
                          <a:spcPts val="0"/>
                        </a:spcAft>
                      </a:pPr>
                      <a:r>
                        <a:rPr lang="nl-BE" sz="800">
                          <a:effectLst/>
                        </a:rPr>
                        <a:t>administr heropname na diagnostiek &gt; 120 dagen (resid.)</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29</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26</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13</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29</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28</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30</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 24</a:t>
                      </a:r>
                      <a:endParaRPr lang="nl-BE" sz="1200">
                        <a:effectLst/>
                        <a:latin typeface="Times New Roman"/>
                        <a:ea typeface="Times New Roman"/>
                      </a:endParaRPr>
                    </a:p>
                  </a:txBody>
                  <a:tcPr marL="44450" marR="44450" marT="0" marB="0" anchor="ctr"/>
                </a:tc>
              </a:tr>
              <a:tr h="200025">
                <a:tc>
                  <a:txBody>
                    <a:bodyPr/>
                    <a:lstStyle/>
                    <a:p>
                      <a:pPr indent="101600">
                        <a:spcAft>
                          <a:spcPts val="0"/>
                        </a:spcAft>
                      </a:pPr>
                      <a:r>
                        <a:rPr lang="nl-BE" sz="800">
                          <a:effectLst/>
                        </a:rPr>
                        <a:t>Administr heropname / totaal begeleidingen</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34,52%</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27,96%</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15,66%</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35,80%</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43,08%</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a:effectLst/>
                        </a:rPr>
                        <a:t>48,39%</a:t>
                      </a:r>
                      <a:endParaRPr lang="nl-BE" sz="1200">
                        <a:effectLst/>
                        <a:latin typeface="Times New Roman"/>
                        <a:ea typeface="Times New Roman"/>
                      </a:endParaRPr>
                    </a:p>
                  </a:txBody>
                  <a:tcPr marL="44450" marR="44450" marT="0" marB="0" anchor="ctr"/>
                </a:tc>
                <a:tc>
                  <a:txBody>
                    <a:bodyPr/>
                    <a:lstStyle/>
                    <a:p>
                      <a:pPr algn="ctr">
                        <a:spcAft>
                          <a:spcPts val="0"/>
                        </a:spcAft>
                      </a:pPr>
                      <a:r>
                        <a:rPr lang="nl-BE" sz="800" dirty="0">
                          <a:effectLst/>
                        </a:rPr>
                        <a:t>33,80%</a:t>
                      </a:r>
                      <a:endParaRPr lang="nl-BE" sz="1200" dirty="0">
                        <a:effectLst/>
                        <a:latin typeface="Times New Roman"/>
                        <a:ea typeface="Times New Roman"/>
                      </a:endParaRPr>
                    </a:p>
                  </a:txBody>
                  <a:tcPr marL="44450" marR="44450" marT="0" marB="0" anchor="ctr"/>
                </a:tc>
              </a:tr>
            </a:tbl>
          </a:graphicData>
        </a:graphic>
      </p:graphicFrame>
      <p:pic>
        <p:nvPicPr>
          <p:cNvPr id="2049" name="Grafiek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780928"/>
            <a:ext cx="3798888" cy="187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2452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 y="5797"/>
            <a:ext cx="1476747" cy="7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jdelijke aanduiding voor voettekst 4"/>
          <p:cNvSpPr>
            <a:spLocks noGrp="1"/>
          </p:cNvSpPr>
          <p:nvPr>
            <p:ph type="ftr" sz="quarter" idx="11"/>
          </p:nvPr>
        </p:nvSpPr>
        <p:spPr/>
        <p:txBody>
          <a:bodyPr/>
          <a:lstStyle/>
          <a:p>
            <a:r>
              <a:rPr lang="nl-BE" dirty="0"/>
              <a:t>werkingsverslag en kwaliteitsverslag 2014, kwaliteitsplan 2015</a:t>
            </a:r>
          </a:p>
        </p:txBody>
      </p:sp>
      <p:sp>
        <p:nvSpPr>
          <p:cNvPr id="2" name="Tijdelijke aanduiding voor inhoud 1"/>
          <p:cNvSpPr>
            <a:spLocks noGrp="1"/>
          </p:cNvSpPr>
          <p:nvPr>
            <p:ph idx="1"/>
          </p:nvPr>
        </p:nvSpPr>
        <p:spPr>
          <a:xfrm>
            <a:off x="822960" y="548680"/>
            <a:ext cx="7520940" cy="4131797"/>
          </a:xfrm>
        </p:spPr>
        <p:txBody>
          <a:bodyPr/>
          <a:lstStyle/>
          <a:p>
            <a:pPr algn="ctr"/>
            <a:endParaRPr lang="nl-BE" dirty="0"/>
          </a:p>
        </p:txBody>
      </p:sp>
      <p:pic>
        <p:nvPicPr>
          <p:cNvPr id="3074" name="Grafiek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4694" y="1196752"/>
            <a:ext cx="5328592" cy="2669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5540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dirty="0" smtClean="0"/>
              <a:t>Bezetting en benutting</a:t>
            </a:r>
            <a:endParaRPr lang="nl-BE" dirty="0"/>
          </a:p>
        </p:txBody>
      </p:sp>
      <p:sp>
        <p:nvSpPr>
          <p:cNvPr id="4" name="Tijdelijke aanduiding voor voettekst 3"/>
          <p:cNvSpPr>
            <a:spLocks noGrp="1"/>
          </p:cNvSpPr>
          <p:nvPr>
            <p:ph type="ftr" sz="quarter" idx="11"/>
          </p:nvPr>
        </p:nvSpPr>
        <p:spPr/>
        <p:txBody>
          <a:bodyPr/>
          <a:lstStyle/>
          <a:p>
            <a:r>
              <a:rPr lang="nl-BE" dirty="0"/>
              <a:t>werkingsverslag en kwaliteitsverslag 2014, kwaliteitsplan 2015</a:t>
            </a:r>
          </a:p>
        </p:txBody>
      </p:sp>
      <p:sp>
        <p:nvSpPr>
          <p:cNvPr id="6" name="Rectangle 1"/>
          <p:cNvSpPr>
            <a:spLocks noChangeArrowheads="1"/>
          </p:cNvSpPr>
          <p:nvPr/>
        </p:nvSpPr>
        <p:spPr bwMode="auto">
          <a:xfrm>
            <a:off x="1043608" y="1268760"/>
            <a:ext cx="741465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2014: eerste jaar binnen het experimenteel modulair kader. </a:t>
            </a:r>
          </a:p>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 meten niet langer in (</a:t>
            </a:r>
            <a:r>
              <a:rPr kumimoji="0" lang="nl-NL" altLang="nl-B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verblijfs</a:t>
            </a:r>
            <a:r>
              <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)capaciteit, maar in modules1(7 diagnostische en 13 verblijfsmodules). </a:t>
            </a:r>
            <a:endParaRPr kumimoji="0" lang="nl-BE" altLang="nl-BE" sz="600" b="0" i="0" u="none" strike="noStrike" cap="none" normalizeH="0" baseline="0" dirty="0" smtClean="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Gevolg</a:t>
            </a:r>
            <a:r>
              <a:rPr kumimoji="0" lang="nl-NL" altLang="nl-BE"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van contextgericht </a:t>
            </a:r>
            <a:r>
              <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beleid is dat residenten vaak ook thuis logeren.</a:t>
            </a:r>
            <a:endParaRPr lang="nl-NL" altLang="nl-BE" sz="1200" dirty="0" smtClean="0">
              <a:ea typeface="Times New Roman" pitchFamily="18"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lang="nl-NL" altLang="nl-BE" sz="1200" dirty="0" smtClean="0">
                <a:ea typeface="Times New Roman" pitchFamily="18" charset="0"/>
              </a:rPr>
              <a:t>Aanbod verzekerd bed voor crisisopvang</a:t>
            </a:r>
            <a:r>
              <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(door administratie als permanent volzet gerekend). </a:t>
            </a: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feite werd het </a:t>
            </a:r>
            <a:r>
              <a:rPr kumimoji="0" lang="nl-NL" altLang="nl-B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crisisbed</a:t>
            </a:r>
            <a:r>
              <a:rPr kumimoji="0" lang="nl-NL" altLang="nl-B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15 keer ingezet voor in totaal 162 dagen (44% benutting).</a:t>
            </a: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lang="nl-NL" altLang="nl-BE" sz="1200" dirty="0" smtClean="0"/>
              <a:t>Totale gemiddelde bezettingsgraad 2014: 100 %</a:t>
            </a:r>
            <a:endParaRPr kumimoji="0" lang="nl-BE" altLang="nl-BE" sz="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Tijdelijke aanduiding voor inhoud 7"/>
          <p:cNvGraphicFramePr>
            <a:graphicFrameLocks noGrp="1"/>
          </p:cNvGraphicFramePr>
          <p:nvPr>
            <p:ph idx="1"/>
            <p:extLst>
              <p:ext uri="{D42A27DB-BD31-4B8C-83A1-F6EECF244321}">
                <p14:modId xmlns:p14="http://schemas.microsoft.com/office/powerpoint/2010/main" val="4125710907"/>
              </p:ext>
            </p:extLst>
          </p:nvPr>
        </p:nvGraphicFramePr>
        <p:xfrm>
          <a:off x="1331640" y="2636912"/>
          <a:ext cx="5717540" cy="1828800"/>
        </p:xfrm>
        <a:graphic>
          <a:graphicData uri="http://schemas.openxmlformats.org/drawingml/2006/table">
            <a:tbl>
              <a:tblPr firstRow="1" firstCol="1" bandRow="1">
                <a:tableStyleId>{5C22544A-7EE6-4342-B048-85BDC9FD1C3A}</a:tableStyleId>
              </a:tblPr>
              <a:tblGrid>
                <a:gridCol w="932180"/>
                <a:gridCol w="1264285"/>
                <a:gridCol w="1478280"/>
                <a:gridCol w="1065530"/>
                <a:gridCol w="977265"/>
              </a:tblGrid>
              <a:tr h="0">
                <a:tc>
                  <a:txBody>
                    <a:bodyPr/>
                    <a:lstStyle/>
                    <a:p>
                      <a:pPr algn="ctr">
                        <a:spcAft>
                          <a:spcPts val="0"/>
                        </a:spcAft>
                      </a:pPr>
                      <a:r>
                        <a:rPr lang="nl-NL" sz="1200">
                          <a:effectLst/>
                        </a:rPr>
                        <a:t> </a:t>
                      </a:r>
                      <a:endParaRPr lang="nl-BE" sz="1200">
                        <a:effectLst/>
                        <a:latin typeface="Times New Roman"/>
                        <a:ea typeface="Times New Roman"/>
                      </a:endParaRPr>
                    </a:p>
                  </a:txBody>
                  <a:tcPr marL="68580" marR="68580" marT="0" marB="0" anchor="ctr"/>
                </a:tc>
                <a:tc>
                  <a:txBody>
                    <a:bodyPr/>
                    <a:lstStyle/>
                    <a:p>
                      <a:pPr marL="57785" algn="ctr">
                        <a:spcAft>
                          <a:spcPts val="0"/>
                        </a:spcAft>
                      </a:pPr>
                      <a:r>
                        <a:rPr lang="nl-NL" sz="1200">
                          <a:effectLst/>
                        </a:rPr>
                        <a:t> </a:t>
                      </a:r>
                      <a:endParaRPr lang="nl-BE" sz="1200">
                        <a:effectLst/>
                        <a:latin typeface="Times New Roman"/>
                        <a:ea typeface="Times New Roman"/>
                      </a:endParaRPr>
                    </a:p>
                  </a:txBody>
                  <a:tcPr marL="68580" marR="68580" marT="0" marB="0" anchor="ctr"/>
                </a:tc>
                <a:tc>
                  <a:txBody>
                    <a:bodyPr/>
                    <a:lstStyle/>
                    <a:p>
                      <a:pPr marR="27305" algn="ctr">
                        <a:spcAft>
                          <a:spcPts val="0"/>
                        </a:spcAft>
                      </a:pPr>
                      <a:r>
                        <a:rPr lang="nl-NL" sz="1200">
                          <a:effectLst/>
                        </a:rPr>
                        <a:t> </a:t>
                      </a:r>
                      <a:endParaRPr lang="nl-BE" sz="1200">
                        <a:effectLst/>
                        <a:latin typeface="Times New Roman"/>
                        <a:ea typeface="Times New Roman"/>
                      </a:endParaRPr>
                    </a:p>
                  </a:txBody>
                  <a:tcPr marL="68580" marR="68580" marT="0" marB="0" anchor="ctr"/>
                </a:tc>
                <a:tc>
                  <a:txBody>
                    <a:bodyPr/>
                    <a:lstStyle/>
                    <a:p>
                      <a:pPr marL="15875" marR="12700" algn="ctr">
                        <a:spcAft>
                          <a:spcPts val="0"/>
                        </a:spcAft>
                      </a:pPr>
                      <a:r>
                        <a:rPr lang="nl-NL" sz="1200">
                          <a:effectLst/>
                        </a:rPr>
                        <a:t>Bezetting</a:t>
                      </a:r>
                      <a:endParaRPr lang="nl-BE" sz="1200">
                        <a:effectLst/>
                        <a:latin typeface="Times New Roman"/>
                        <a:ea typeface="Times New Roman"/>
                      </a:endParaRPr>
                    </a:p>
                  </a:txBody>
                  <a:tcPr marL="68580" marR="68580" marT="0" marB="0" anchor="ctr"/>
                </a:tc>
                <a:tc>
                  <a:txBody>
                    <a:bodyPr/>
                    <a:lstStyle/>
                    <a:p>
                      <a:pPr marL="30480" algn="ctr">
                        <a:spcAft>
                          <a:spcPts val="0"/>
                        </a:spcAft>
                      </a:pPr>
                      <a:r>
                        <a:rPr lang="nl-NL" sz="1200">
                          <a:effectLst/>
                        </a:rPr>
                        <a:t>Benutting </a:t>
                      </a:r>
                      <a:endParaRPr lang="nl-BE" sz="1200">
                        <a:effectLst/>
                        <a:latin typeface="Times New Roman"/>
                        <a:ea typeface="Times New Roman"/>
                      </a:endParaRPr>
                    </a:p>
                  </a:txBody>
                  <a:tcPr marL="68580" marR="68580" marT="0" marB="0" anchor="ctr"/>
                </a:tc>
              </a:tr>
              <a:tr h="0">
                <a:tc>
                  <a:txBody>
                    <a:bodyPr/>
                    <a:lstStyle/>
                    <a:p>
                      <a:pPr algn="ctr">
                        <a:spcAft>
                          <a:spcPts val="0"/>
                        </a:spcAft>
                      </a:pPr>
                      <a:r>
                        <a:rPr lang="nl-NL" sz="1200">
                          <a:effectLst/>
                        </a:rPr>
                        <a:t>71</a:t>
                      </a:r>
                      <a:endParaRPr lang="nl-BE" sz="1200">
                        <a:effectLst/>
                        <a:latin typeface="Times New Roman"/>
                        <a:ea typeface="Times New Roman"/>
                      </a:endParaRPr>
                    </a:p>
                  </a:txBody>
                  <a:tcPr marL="68580" marR="68580" marT="0" marB="0" anchor="ctr"/>
                </a:tc>
                <a:tc>
                  <a:txBody>
                    <a:bodyPr/>
                    <a:lstStyle/>
                    <a:p>
                      <a:pPr marL="57785" algn="ctr">
                        <a:spcAft>
                          <a:spcPts val="0"/>
                        </a:spcAft>
                      </a:pPr>
                      <a:r>
                        <a:rPr lang="nl-NL" sz="1200">
                          <a:effectLst/>
                        </a:rPr>
                        <a:t>Diagnostiek in kader van Bijzondere Jeugdbijstand</a:t>
                      </a:r>
                      <a:endParaRPr lang="nl-BE" sz="1200">
                        <a:effectLst/>
                        <a:latin typeface="Times New Roman"/>
                        <a:ea typeface="Times New Roman"/>
                      </a:endParaRPr>
                    </a:p>
                  </a:txBody>
                  <a:tcPr marL="68580" marR="68580" marT="0" marB="0" anchor="ctr"/>
                </a:tc>
                <a:tc>
                  <a:txBody>
                    <a:bodyPr/>
                    <a:lstStyle/>
                    <a:p>
                      <a:pPr marR="27305" algn="ctr">
                        <a:spcAft>
                          <a:spcPts val="0"/>
                        </a:spcAft>
                      </a:pPr>
                      <a:r>
                        <a:rPr lang="nl-NL" sz="1200">
                          <a:effectLst/>
                        </a:rPr>
                        <a:t>6693 dagen diagnostiek</a:t>
                      </a:r>
                      <a:endParaRPr lang="nl-BE" sz="1200">
                        <a:effectLst/>
                        <a:latin typeface="Times New Roman"/>
                        <a:ea typeface="Times New Roman"/>
                      </a:endParaRPr>
                    </a:p>
                  </a:txBody>
                  <a:tcPr marL="68580" marR="68580" marT="0" marB="0" anchor="ctr"/>
                </a:tc>
                <a:tc>
                  <a:txBody>
                    <a:bodyPr/>
                    <a:lstStyle/>
                    <a:p>
                      <a:pPr marL="15875" marR="12700" algn="ctr">
                        <a:spcAft>
                          <a:spcPts val="0"/>
                        </a:spcAft>
                      </a:pPr>
                      <a:r>
                        <a:rPr lang="nl-NL" sz="1200">
                          <a:effectLst/>
                        </a:rPr>
                        <a:t>108%</a:t>
                      </a:r>
                      <a:endParaRPr lang="nl-BE" sz="1200">
                        <a:effectLst/>
                        <a:latin typeface="Times New Roman"/>
                        <a:ea typeface="Times New Roman"/>
                      </a:endParaRPr>
                    </a:p>
                  </a:txBody>
                  <a:tcPr marL="68580" marR="68580" marT="0" marB="0" anchor="ctr"/>
                </a:tc>
                <a:tc>
                  <a:txBody>
                    <a:bodyPr/>
                    <a:lstStyle/>
                    <a:p>
                      <a:pPr marL="30480" algn="ctr">
                        <a:spcAft>
                          <a:spcPts val="0"/>
                        </a:spcAft>
                      </a:pPr>
                      <a:r>
                        <a:rPr lang="nl-NL" sz="1200">
                          <a:effectLst/>
                        </a:rPr>
                        <a:t>108%</a:t>
                      </a:r>
                      <a:endParaRPr lang="nl-BE" sz="1200">
                        <a:effectLst/>
                        <a:latin typeface="Times New Roman"/>
                        <a:ea typeface="Times New Roman"/>
                      </a:endParaRPr>
                    </a:p>
                  </a:txBody>
                  <a:tcPr marL="68580" marR="68580" marT="0" marB="0" anchor="ctr"/>
                </a:tc>
              </a:tr>
              <a:tr h="0">
                <a:tc>
                  <a:txBody>
                    <a:bodyPr/>
                    <a:lstStyle/>
                    <a:p>
                      <a:pPr algn="ctr">
                        <a:spcAft>
                          <a:spcPts val="0"/>
                        </a:spcAft>
                      </a:pPr>
                      <a:r>
                        <a:rPr lang="nl-NL" sz="1200">
                          <a:effectLst/>
                        </a:rPr>
                        <a:t> </a:t>
                      </a:r>
                      <a:endParaRPr lang="nl-BE" sz="1200">
                        <a:effectLst/>
                        <a:latin typeface="Times New Roman"/>
                        <a:ea typeface="Times New Roman"/>
                      </a:endParaRPr>
                    </a:p>
                  </a:txBody>
                  <a:tcPr marL="68580" marR="68580" marT="0" marB="0" anchor="ctr"/>
                </a:tc>
                <a:tc>
                  <a:txBody>
                    <a:bodyPr/>
                    <a:lstStyle/>
                    <a:p>
                      <a:pPr marL="57785" algn="ctr">
                        <a:spcAft>
                          <a:spcPts val="0"/>
                        </a:spcAft>
                      </a:pPr>
                      <a:r>
                        <a:rPr lang="nl-NL" sz="1200">
                          <a:effectLst/>
                        </a:rPr>
                        <a:t>Verblijf in functie van diagnostiek</a:t>
                      </a:r>
                      <a:endParaRPr lang="nl-BE" sz="1200">
                        <a:effectLst/>
                        <a:latin typeface="Times New Roman"/>
                        <a:ea typeface="Times New Roman"/>
                      </a:endParaRPr>
                    </a:p>
                  </a:txBody>
                  <a:tcPr marL="68580" marR="68580" marT="0" marB="0" anchor="ctr"/>
                </a:tc>
                <a:tc>
                  <a:txBody>
                    <a:bodyPr/>
                    <a:lstStyle/>
                    <a:p>
                      <a:pPr marR="27305" algn="ctr">
                        <a:spcAft>
                          <a:spcPts val="0"/>
                        </a:spcAft>
                      </a:pPr>
                      <a:r>
                        <a:rPr lang="nl-NL" sz="1200">
                          <a:effectLst/>
                        </a:rPr>
                        <a:t>3836 dagen verblijf, waarin 2.694 overnachtingen</a:t>
                      </a:r>
                      <a:endParaRPr lang="nl-BE" sz="1200">
                        <a:effectLst/>
                        <a:latin typeface="Times New Roman"/>
                        <a:ea typeface="Times New Roman"/>
                      </a:endParaRPr>
                    </a:p>
                  </a:txBody>
                  <a:tcPr marL="68580" marR="68580" marT="0" marB="0" anchor="ctr"/>
                </a:tc>
                <a:tc>
                  <a:txBody>
                    <a:bodyPr/>
                    <a:lstStyle/>
                    <a:p>
                      <a:pPr marL="15875" marR="12700" algn="ctr">
                        <a:spcAft>
                          <a:spcPts val="0"/>
                        </a:spcAft>
                      </a:pPr>
                      <a:r>
                        <a:rPr lang="nl-NL" sz="1200">
                          <a:effectLst/>
                        </a:rPr>
                        <a:t>89%</a:t>
                      </a:r>
                      <a:endParaRPr lang="nl-BE" sz="1200">
                        <a:effectLst/>
                        <a:latin typeface="Times New Roman"/>
                        <a:ea typeface="Times New Roman"/>
                      </a:endParaRPr>
                    </a:p>
                  </a:txBody>
                  <a:tcPr marL="68580" marR="68580" marT="0" marB="0" anchor="ctr"/>
                </a:tc>
                <a:tc>
                  <a:txBody>
                    <a:bodyPr/>
                    <a:lstStyle/>
                    <a:p>
                      <a:pPr marL="30480" algn="ctr">
                        <a:spcAft>
                          <a:spcPts val="0"/>
                        </a:spcAft>
                      </a:pPr>
                      <a:r>
                        <a:rPr lang="nl-NL" sz="1200">
                          <a:effectLst/>
                        </a:rPr>
                        <a:t>70%</a:t>
                      </a:r>
                      <a:endParaRPr lang="nl-BE" sz="1200">
                        <a:effectLst/>
                        <a:latin typeface="Times New Roman"/>
                        <a:ea typeface="Times New Roman"/>
                      </a:endParaRPr>
                    </a:p>
                  </a:txBody>
                  <a:tcPr marL="68580" marR="68580" marT="0" marB="0" anchor="ctr"/>
                </a:tc>
              </a:tr>
              <a:tr h="0">
                <a:tc>
                  <a:txBody>
                    <a:bodyPr/>
                    <a:lstStyle/>
                    <a:p>
                      <a:pPr algn="ctr">
                        <a:spcAft>
                          <a:spcPts val="0"/>
                        </a:spcAft>
                      </a:pPr>
                      <a:r>
                        <a:rPr lang="nl-NL" sz="1200">
                          <a:effectLst/>
                        </a:rPr>
                        <a:t>15</a:t>
                      </a:r>
                      <a:endParaRPr lang="nl-BE" sz="1200">
                        <a:effectLst/>
                        <a:latin typeface="Times New Roman"/>
                        <a:ea typeface="Times New Roman"/>
                      </a:endParaRPr>
                    </a:p>
                  </a:txBody>
                  <a:tcPr marL="68580" marR="68580" marT="0" marB="0" anchor="ctr"/>
                </a:tc>
                <a:tc>
                  <a:txBody>
                    <a:bodyPr/>
                    <a:lstStyle/>
                    <a:p>
                      <a:pPr marL="57785" algn="ctr">
                        <a:spcAft>
                          <a:spcPts val="0"/>
                        </a:spcAft>
                      </a:pPr>
                      <a:r>
                        <a:rPr lang="nl-NL" sz="1200">
                          <a:effectLst/>
                        </a:rPr>
                        <a:t>Waarvan crisisverblijf</a:t>
                      </a:r>
                      <a:endParaRPr lang="nl-BE" sz="1200">
                        <a:effectLst/>
                        <a:latin typeface="Times New Roman"/>
                        <a:ea typeface="Times New Roman"/>
                      </a:endParaRPr>
                    </a:p>
                  </a:txBody>
                  <a:tcPr marL="68580" marR="68580" marT="0" marB="0" anchor="ctr"/>
                </a:tc>
                <a:tc>
                  <a:txBody>
                    <a:bodyPr/>
                    <a:lstStyle/>
                    <a:p>
                      <a:pPr marR="27305" algn="ctr">
                        <a:spcAft>
                          <a:spcPts val="0"/>
                        </a:spcAft>
                      </a:pPr>
                      <a:r>
                        <a:rPr lang="nl-NL" sz="1200">
                          <a:effectLst/>
                        </a:rPr>
                        <a:t>162</a:t>
                      </a:r>
                      <a:endParaRPr lang="nl-BE" sz="1200">
                        <a:effectLst/>
                        <a:latin typeface="Times New Roman"/>
                        <a:ea typeface="Times New Roman"/>
                      </a:endParaRPr>
                    </a:p>
                  </a:txBody>
                  <a:tcPr marL="68580" marR="68580" marT="0" marB="0" anchor="ctr"/>
                </a:tc>
                <a:tc>
                  <a:txBody>
                    <a:bodyPr/>
                    <a:lstStyle/>
                    <a:p>
                      <a:pPr marL="15875" marR="12700" algn="ctr">
                        <a:spcAft>
                          <a:spcPts val="0"/>
                        </a:spcAft>
                      </a:pPr>
                      <a:r>
                        <a:rPr lang="nl-NL" sz="1200">
                          <a:effectLst/>
                        </a:rPr>
                        <a:t>100%</a:t>
                      </a:r>
                      <a:endParaRPr lang="nl-BE" sz="1200">
                        <a:effectLst/>
                        <a:latin typeface="Times New Roman"/>
                        <a:ea typeface="Times New Roman"/>
                      </a:endParaRPr>
                    </a:p>
                  </a:txBody>
                  <a:tcPr marL="68580" marR="68580" marT="0" marB="0" anchor="ctr"/>
                </a:tc>
                <a:tc>
                  <a:txBody>
                    <a:bodyPr/>
                    <a:lstStyle/>
                    <a:p>
                      <a:pPr marL="30480" algn="ctr">
                        <a:spcAft>
                          <a:spcPts val="0"/>
                        </a:spcAft>
                      </a:pPr>
                      <a:r>
                        <a:rPr lang="nl-NL" sz="1200" dirty="0">
                          <a:effectLst/>
                        </a:rPr>
                        <a:t>44%</a:t>
                      </a:r>
                      <a:endParaRPr lang="nl-BE" sz="1200"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776379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dirty="0" smtClean="0"/>
              <a:t>Leeftijd van minderjarigen is zeer gespreid</a:t>
            </a:r>
            <a:endParaRPr lang="nl-BE" dirty="0"/>
          </a:p>
        </p:txBody>
      </p:sp>
      <p:sp>
        <p:nvSpPr>
          <p:cNvPr id="4" name="Tijdelijke aanduiding voor voettekst 3"/>
          <p:cNvSpPr>
            <a:spLocks noGrp="1"/>
          </p:cNvSpPr>
          <p:nvPr>
            <p:ph type="ftr" sz="quarter" idx="11"/>
          </p:nvPr>
        </p:nvSpPr>
        <p:spPr/>
        <p:txBody>
          <a:bodyPr/>
          <a:lstStyle/>
          <a:p>
            <a:r>
              <a:rPr lang="nl-BE" dirty="0"/>
              <a:t>werkingsverslag en kwaliteitsverslag 2014, kwaliteitsplan 2015</a:t>
            </a:r>
          </a:p>
        </p:txBody>
      </p:sp>
      <p:pic>
        <p:nvPicPr>
          <p:cNvPr id="5122" name="Grafiek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772816"/>
            <a:ext cx="4104456" cy="2281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Grafiek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1772816"/>
            <a:ext cx="3744416" cy="2281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009585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oeken">
  <a:themeElements>
    <a:clrScheme name="Hoeken">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Hoeken">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oeke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966</TotalTime>
  <Words>2438</Words>
  <Application>Microsoft Office PowerPoint</Application>
  <PresentationFormat>Diavoorstelling (4:3)</PresentationFormat>
  <Paragraphs>658</Paragraphs>
  <Slides>45</Slides>
  <Notes>27</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45</vt:i4>
      </vt:variant>
    </vt:vector>
  </HeadingPairs>
  <TitlesOfParts>
    <vt:vector size="53" baseType="lpstr">
      <vt:lpstr>Arial</vt:lpstr>
      <vt:lpstr>Calibri</vt:lpstr>
      <vt:lpstr>Franklin Gothic Book</vt:lpstr>
      <vt:lpstr>Franklin Gothic Medium</vt:lpstr>
      <vt:lpstr>Times New Roman</vt:lpstr>
      <vt:lpstr>Tunga</vt:lpstr>
      <vt:lpstr>Wingdings</vt:lpstr>
      <vt:lpstr>Hoeken</vt:lpstr>
      <vt:lpstr>Werkingsverslag 2014 kwaliteitsverslag 2014 kwaliteitsplan 2015</vt:lpstr>
      <vt:lpstr>1. Personeel</vt:lpstr>
      <vt:lpstr>OOOC De Morgenster</vt:lpstr>
      <vt:lpstr>2.1. Herstructureren in functie van een veranderend hulpverleningslandschap</vt:lpstr>
      <vt:lpstr>Externe procesbegeleiding (Koen Joly) Leidt tot personeelsplan 2014:  </vt:lpstr>
      <vt:lpstr>2.2 begeleidingen</vt:lpstr>
      <vt:lpstr>PowerPoint-presentatie</vt:lpstr>
      <vt:lpstr>Bezetting en benutting</vt:lpstr>
      <vt:lpstr>Leeftijd van minderjarigen is zeer gespreid</vt:lpstr>
      <vt:lpstr>Verwijzers</vt:lpstr>
      <vt:lpstr>Verwijzers</vt:lpstr>
      <vt:lpstr>Regionaliteit</vt:lpstr>
      <vt:lpstr>Aard van de begeleiding</vt:lpstr>
      <vt:lpstr>Evolutie aandeel ingezette modules 2013-2014 </vt:lpstr>
      <vt:lpstr>Interne schakelingen tussen modules</vt:lpstr>
      <vt:lpstr>Woonplaats bij start begeleiding</vt:lpstr>
      <vt:lpstr>Woonplaats bij einde begeleiding</vt:lpstr>
      <vt:lpstr>Woonplaats na einde begeleiding</vt:lpstr>
      <vt:lpstr>Duur begeleidingen daalt (maar blijft buitensporig hoog)</vt:lpstr>
      <vt:lpstr>9 fugues door 5 minderjarigen</vt:lpstr>
      <vt:lpstr>onderwijs</vt:lpstr>
      <vt:lpstr>Gemiddelde begeleidingsduur daalde</vt:lpstr>
      <vt:lpstr>In 29 situaties (41%) onredelijk hoge begeleidingsduur, te wijten aan slechte doorstroming na diagnostiek</vt:lpstr>
      <vt:lpstr>3. Time – out en dagebegleiding:  De Knoop</vt:lpstr>
      <vt:lpstr>Experimentele Intersectorale samenwerking</vt:lpstr>
      <vt:lpstr>3,4 Fte begeleiders (+1,8) realiseerden 1.182 begeleidingsdagen voor 123 jongeren.  </vt:lpstr>
      <vt:lpstr>Aantal begeleidingen en begeleidingsdagen per partner</vt:lpstr>
      <vt:lpstr>Benutting per maand: pieken vanaf februari en in oktober</vt:lpstr>
      <vt:lpstr>leeftijd</vt:lpstr>
      <vt:lpstr>Jongens/meisjes</vt:lpstr>
      <vt:lpstr>Aanleiding tot de begeleiding </vt:lpstr>
      <vt:lpstr>aanbodsomschrijving</vt:lpstr>
      <vt:lpstr>Benutting van het aanbod</vt:lpstr>
      <vt:lpstr>toekomst</vt:lpstr>
      <vt:lpstr>4. Start van Integrale Jeugdhulp en De Intersectorale Toegangspoort</vt:lpstr>
      <vt:lpstr>PowerPoint-presentatie</vt:lpstr>
      <vt:lpstr>5.Modulering en portefeuillefinanciering</vt:lpstr>
      <vt:lpstr>PowerPoint-presentatie</vt:lpstr>
      <vt:lpstr>6. Kwaliteitsmanagement in De morgenster</vt:lpstr>
      <vt:lpstr>PowerPoint-presentatie</vt:lpstr>
      <vt:lpstr>PowerPoint-presentatie</vt:lpstr>
      <vt:lpstr>Andere acties kwaliteitsbeleid</vt:lpstr>
      <vt:lpstr>Gebruik beveiligingskamer</vt:lpstr>
      <vt:lpstr>Kwaliteitsplan 2015</vt:lpstr>
      <vt:lpstr>Met bijzondere dank aan de bestuurders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Werkingsverslag 2013 kwaliteitsverslag 2013 kwaliteitsplan 2014</dc:title>
  <dc:creator>jan Breyne</dc:creator>
  <cp:lastModifiedBy>jan Breyne</cp:lastModifiedBy>
  <cp:revision>65</cp:revision>
  <dcterms:created xsi:type="dcterms:W3CDTF">2014-03-14T10:28:57Z</dcterms:created>
  <dcterms:modified xsi:type="dcterms:W3CDTF">2015-09-03T10:10:49Z</dcterms:modified>
</cp:coreProperties>
</file>